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Pinar" panose="020B0604020202020204" charset="-78"/>
      <p:regular r:id="rId13"/>
    </p:embeddedFont>
    <p:embeddedFont>
      <p:font typeface="Pinar Bold" panose="020B0604020202020204" charset="-78"/>
      <p:regular r:id="rId14"/>
    </p:embeddedFont>
    <p:embeddedFont>
      <p:font typeface="Vazir" panose="020B0603030804020204" pitchFamily="34" charset="-78"/>
      <p:regular r:id="rId15"/>
      <p:bold r:id="rId16"/>
    </p:embeddedFont>
    <p:embeddedFont>
      <p:font typeface="Vazir Bold" panose="020B0603030804020204" pitchFamily="34" charset="-78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1644" y="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.philia.vip/blog/marketing-mix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70178" y="-4675432"/>
            <a:ext cx="12965360" cy="12236058"/>
          </a:xfrm>
          <a:custGeom>
            <a:avLst/>
            <a:gdLst/>
            <a:ahLst/>
            <a:cxnLst/>
            <a:rect l="l" t="t" r="r" b="b"/>
            <a:pathLst>
              <a:path w="12965360" h="12236058">
                <a:moveTo>
                  <a:pt x="0" y="0"/>
                </a:moveTo>
                <a:lnTo>
                  <a:pt x="12965360" y="0"/>
                </a:lnTo>
                <a:lnTo>
                  <a:pt x="12965360" y="12236058"/>
                </a:lnTo>
                <a:lnTo>
                  <a:pt x="0" y="12236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165760" y="3113469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03825" y="1343291"/>
            <a:ext cx="1481712" cy="484065"/>
          </a:xfrm>
          <a:custGeom>
            <a:avLst/>
            <a:gdLst/>
            <a:ahLst/>
            <a:cxnLst/>
            <a:rect l="l" t="t" r="r" b="b"/>
            <a:pathLst>
              <a:path w="1481712" h="484065">
                <a:moveTo>
                  <a:pt x="0" y="0"/>
                </a:moveTo>
                <a:lnTo>
                  <a:pt x="1481712" y="0"/>
                </a:lnTo>
                <a:lnTo>
                  <a:pt x="1481712" y="484065"/>
                </a:lnTo>
                <a:lnTo>
                  <a:pt x="0" y="484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8214" y="3380169"/>
            <a:ext cx="15491571" cy="140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474"/>
              </a:lnSpc>
            </a:pPr>
            <a:r>
              <a:rPr lang="ar-EG" sz="11025" b="1">
                <a:solidFill>
                  <a:srgbClr val="2E2465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مارکتینگ پلن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14121" y="6178580"/>
            <a:ext cx="10059758" cy="502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28"/>
              </a:lnSpc>
            </a:pPr>
            <a:r>
              <a:rPr lang="ar-EG" sz="3445">
                <a:solidFill>
                  <a:srgbClr val="2E2465"/>
                </a:solidFill>
                <a:latin typeface="Pinar"/>
                <a:ea typeface="Pinar"/>
                <a:cs typeface="Pinar"/>
                <a:sym typeface="Pinar"/>
                <a:rtl/>
              </a:rPr>
              <a:t>کمپین معرفی محصول جدید  (مثال)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29978" y="8539430"/>
            <a:ext cx="3758797" cy="26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2081"/>
              </a:lnSpc>
            </a:pPr>
            <a:r>
              <a:rPr lang="ar-EG" sz="2081">
                <a:solidFill>
                  <a:srgbClr val="2E2465"/>
                </a:solidFill>
                <a:latin typeface="Pinar"/>
                <a:ea typeface="Pinar"/>
                <a:cs typeface="Pinar"/>
                <a:sym typeface="Pinar"/>
                <a:rtl/>
              </a:rPr>
              <a:t>تابستان </a:t>
            </a:r>
            <a:r>
              <a:rPr lang="en-US" sz="2081">
                <a:solidFill>
                  <a:srgbClr val="2E2465"/>
                </a:solidFill>
                <a:latin typeface="Pinar"/>
                <a:ea typeface="Pinar"/>
                <a:cs typeface="Pinar"/>
                <a:sym typeface="Pinar"/>
              </a:rPr>
              <a:t>1404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51960" y="8539430"/>
            <a:ext cx="5639216" cy="26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2081"/>
              </a:lnSpc>
            </a:pPr>
            <a:r>
              <a:rPr lang="ar-EG" sz="2081">
                <a:solidFill>
                  <a:srgbClr val="2E2465"/>
                </a:solidFill>
                <a:latin typeface="Pinar"/>
                <a:ea typeface="Pinar"/>
                <a:cs typeface="Pinar"/>
                <a:sym typeface="Pinar"/>
                <a:rtl/>
              </a:rPr>
              <a:t>تهیه شده توسط: فرد / تیم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22" y="3759134"/>
            <a:ext cx="3051618" cy="3051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750" y="3759134"/>
            <a:ext cx="3051618" cy="30516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645" y="3759134"/>
            <a:ext cx="3051618" cy="30516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461325"/>
            <a:ext cx="47141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</a:rPr>
              <a:t>KPI #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108981"/>
            <a:ext cx="4714145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9"/>
              </a:lnSpc>
            </a:pPr>
            <a:r>
              <a:rPr lang="ar-EG" sz="2499">
                <a:solidFill>
                  <a:srgbClr val="F9F9F9"/>
                </a:solidFill>
                <a:latin typeface="Pinar"/>
                <a:ea typeface="Pinar"/>
                <a:cs typeface="Pinar"/>
                <a:sym typeface="Pinar"/>
                <a:rtl/>
              </a:rPr>
              <a:t>نتیجه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571567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00"/>
              </a:lnSpc>
            </a:pPr>
            <a:r>
              <a:rPr lang="ar-EG" sz="75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نتایج کمپین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86928" y="7461325"/>
            <a:ext cx="47141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</a:rPr>
              <a:t>KPI #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86928" y="8108981"/>
            <a:ext cx="4714145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9"/>
              </a:lnSpc>
            </a:pPr>
            <a:r>
              <a:rPr lang="ar-EG" sz="2499">
                <a:solidFill>
                  <a:srgbClr val="F9F9F9"/>
                </a:solidFill>
                <a:latin typeface="Pinar"/>
                <a:ea typeface="Pinar"/>
                <a:cs typeface="Pinar"/>
                <a:sym typeface="Pinar"/>
                <a:rtl/>
              </a:rPr>
              <a:t>نتیجه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48822" y="7461325"/>
            <a:ext cx="47141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</a:rPr>
              <a:t>KPI #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48822" y="8108981"/>
            <a:ext cx="4714145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9"/>
              </a:lnSpc>
            </a:pPr>
            <a:r>
              <a:rPr lang="ar-EG" sz="2499">
                <a:solidFill>
                  <a:srgbClr val="F9F9F9"/>
                </a:solidFill>
                <a:latin typeface="Pinar"/>
                <a:ea typeface="Pinar"/>
                <a:cs typeface="Pinar"/>
                <a:sym typeface="Pinar"/>
                <a:rtl/>
              </a:rPr>
              <a:t>نتیجه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7C32B5-F9ED-CED9-F3AD-1BFD80886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01C8585-50E3-3DFB-EFBF-33F666FCD07C}"/>
              </a:ext>
            </a:extLst>
          </p:cNvPr>
          <p:cNvSpPr txBox="1"/>
          <p:nvPr/>
        </p:nvSpPr>
        <p:spPr>
          <a:xfrm>
            <a:off x="533400" y="4457700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00"/>
              </a:lnSpc>
            </a:pPr>
            <a:r>
              <a:rPr lang="en-US" sz="7500" b="1" dirty="0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…</a:t>
            </a:r>
            <a:endParaRPr lang="ar-EG" sz="7500" b="1" dirty="0">
              <a:solidFill>
                <a:srgbClr val="F9F9F9"/>
              </a:solidFill>
              <a:latin typeface="Pinar Bold"/>
              <a:ea typeface="Pinar Bold"/>
              <a:cs typeface="Pinar Bold"/>
              <a:sym typeface="Pinar Bold"/>
              <a:rtl/>
            </a:endParaRPr>
          </a:p>
        </p:txBody>
      </p:sp>
    </p:spTree>
    <p:extLst>
      <p:ext uri="{BB962C8B-B14F-4D97-AF65-F5344CB8AC3E}">
        <p14:creationId xmlns:p14="http://schemas.microsoft.com/office/powerpoint/2010/main" val="294099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2042" y="-9094930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82516" y="404260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31792" y="1821270"/>
            <a:ext cx="1162441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00"/>
              </a:lnSpc>
            </a:pPr>
            <a:r>
              <a:rPr lang="ar-EG" sz="75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بیانیه ماموریت برند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69807" y="4057649"/>
            <a:ext cx="10548385" cy="277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ar-EG" sz="2999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لورم ایپسوم متن ساختگی با تولید سادگی نامفهوم از صنعت چاپ، و با استفاده از طراحان گرافیک است، چاپگرها و متون بلکه روزنامه و مجله در ستون و سطرآنچنان که لازم است، و برای شرایط فعلی تکنولوژی مورد نیاز، و کاربردهای متنوع با هدف به گوی سوالات پیوسته اهل دنیای موجود طراحی اساسا مورد استفاده قرار گیرد</a:t>
            </a:r>
            <a:r>
              <a:rPr lang="en-US" sz="2999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2042" y="-9094930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82516" y="404260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31792" y="1821270"/>
            <a:ext cx="1162441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00"/>
              </a:lnSpc>
            </a:pPr>
            <a:r>
              <a:rPr lang="ar-EG" sz="75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ارزش‌های پیشنهادی برند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69807" y="4057649"/>
            <a:ext cx="10548385" cy="277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ar-EG" sz="2999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لورم ایپسوم متن ساختگی با تولید سادگی نامفهوم از صنعت چاپ، و با استفاده از طراحان گرافیک است، چاپگرها و متون بلکه روزنامه و مجله در ستون و سطرآنچنان که لازم است، و برای شرایط فعلی تکنولوژی مورد نیاز، و کاربردهای متنوع با هدف به گوی سوالات پیوسته اهل دنیای موجود طراحی اساسا مورد استفاده قرار گیرد</a:t>
            </a:r>
            <a:r>
              <a:rPr lang="en-US" sz="2999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4198" y="1028700"/>
            <a:ext cx="10726283" cy="10122929"/>
          </a:xfrm>
          <a:custGeom>
            <a:avLst/>
            <a:gdLst/>
            <a:ahLst/>
            <a:cxnLst/>
            <a:rect l="l" t="t" r="r" b="b"/>
            <a:pathLst>
              <a:path w="10726283" h="10122929">
                <a:moveTo>
                  <a:pt x="0" y="0"/>
                </a:moveTo>
                <a:lnTo>
                  <a:pt x="10726282" y="0"/>
                </a:lnTo>
                <a:lnTo>
                  <a:pt x="10726282" y="10122929"/>
                </a:lnTo>
                <a:lnTo>
                  <a:pt x="0" y="10122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255520" y="238561"/>
            <a:ext cx="16172508" cy="15188681"/>
          </a:xfrm>
          <a:custGeom>
            <a:avLst/>
            <a:gdLst/>
            <a:ahLst/>
            <a:cxnLst/>
            <a:rect l="l" t="t" r="r" b="b"/>
            <a:pathLst>
              <a:path w="16172508" h="15188681">
                <a:moveTo>
                  <a:pt x="0" y="0"/>
                </a:moveTo>
                <a:lnTo>
                  <a:pt x="16172509" y="0"/>
                </a:lnTo>
                <a:lnTo>
                  <a:pt x="16172509" y="15188681"/>
                </a:lnTo>
                <a:lnTo>
                  <a:pt x="0" y="151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57934" y="4085436"/>
          <a:ext cx="15972132" cy="5348309"/>
        </p:xfrm>
        <a:graphic>
          <a:graphicData uri="http://schemas.openxmlformats.org/drawingml/2006/table">
            <a:tbl>
              <a:tblPr/>
              <a:tblGrid>
                <a:gridCol w="399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3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3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93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477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38" b="1">
                          <a:solidFill>
                            <a:srgbClr val="2E2465"/>
                          </a:solidFill>
                          <a:latin typeface="Vazir Bold"/>
                          <a:ea typeface="Vazir Bold"/>
                          <a:cs typeface="Vazir Bold"/>
                          <a:sym typeface="Vazir Bold"/>
                        </a:rPr>
                        <a:t>Product/Service Marketed</a:t>
                      </a: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38" b="1">
                          <a:solidFill>
                            <a:srgbClr val="2E2465"/>
                          </a:solidFill>
                          <a:latin typeface="Vazir Bold"/>
                          <a:ea typeface="Vazir Bold"/>
                          <a:cs typeface="Vazir Bold"/>
                          <a:sym typeface="Vazir Bold"/>
                        </a:rPr>
                        <a:t>Price</a:t>
                      </a: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38" b="1">
                          <a:solidFill>
                            <a:srgbClr val="2E2465"/>
                          </a:solidFill>
                          <a:latin typeface="Vazir Bold"/>
                          <a:ea typeface="Vazir Bold"/>
                          <a:cs typeface="Vazir Bold"/>
                          <a:sym typeface="Vazir Bold"/>
                        </a:rPr>
                        <a:t>Place</a:t>
                      </a: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38" b="1">
                          <a:solidFill>
                            <a:srgbClr val="2E2465"/>
                          </a:solidFill>
                          <a:latin typeface="Vazir Bold"/>
                          <a:ea typeface="Vazir Bold"/>
                          <a:cs typeface="Vazir Bold"/>
                          <a:sym typeface="Vazir Bold"/>
                        </a:rPr>
                        <a:t>Promotion</a:t>
                      </a: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9026">
                <a:tc>
                  <a:txBody>
                    <a:bodyPr/>
                    <a:lstStyle/>
                    <a:p>
                      <a:pPr algn="l">
                        <a:lnSpc>
                          <a:spcPts val="187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7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7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7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1503"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1503"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1503"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94"/>
                        </a:lnSpc>
                        <a:defRPr/>
                      </a:pPr>
                      <a:endParaRPr lang="en-US" sz="1100"/>
                    </a:p>
                  </a:txBody>
                  <a:tcPr marL="183639" marR="183639" marT="183639" marB="183639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287169" y="876300"/>
            <a:ext cx="1166983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000"/>
              </a:lnSpc>
            </a:pPr>
            <a:r>
              <a:rPr lang="ar-EG" sz="7500" b="1">
                <a:solidFill>
                  <a:srgbClr val="FBF5DF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آمیخته بازاریابی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7169" y="2270334"/>
            <a:ext cx="11669832" cy="10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499"/>
              </a:lnSpc>
            </a:pPr>
            <a:r>
              <a:rPr lang="ar-EG" sz="2999">
                <a:solidFill>
                  <a:srgbClr val="FEF4FB"/>
                </a:solidFill>
                <a:latin typeface="Vazir"/>
                <a:ea typeface="Vazir"/>
                <a:cs typeface="Vazir"/>
                <a:sym typeface="Vazir"/>
                <a:rtl/>
              </a:rPr>
              <a:t>برای آنکه خیلی شفاف‌تر برندتان را تعریف کنید این جدول را پر کنید. (برای اطلاعات بیشتر مقاله «</a:t>
            </a:r>
            <a:r>
              <a:rPr lang="ar-EG" sz="2999" u="sng">
                <a:solidFill>
                  <a:srgbClr val="FEF4FB"/>
                </a:solidFill>
                <a:latin typeface="Vazir"/>
                <a:ea typeface="Vazir"/>
                <a:cs typeface="Vazir"/>
                <a:sym typeface="Vazir"/>
                <a:hlinkClick r:id="rId4" tooltip="https://fa.philia.vip/blog/marketing-mix/"/>
                <a:rtl/>
              </a:rPr>
              <a:t>آمیخته بازاریابی چیست؟</a:t>
            </a:r>
            <a:r>
              <a:rPr lang="ar-EG" sz="2999">
                <a:solidFill>
                  <a:srgbClr val="FEF4FB"/>
                </a:solidFill>
                <a:latin typeface="Vazir"/>
                <a:ea typeface="Vazir"/>
                <a:cs typeface="Vazir"/>
                <a:sym typeface="Vazir"/>
                <a:rtl/>
              </a:rPr>
              <a:t>» را بخوانید. </a:t>
            </a:r>
          </a:p>
        </p:txBody>
      </p:sp>
      <p:sp>
        <p:nvSpPr>
          <p:cNvPr id="7" name="Freeform 7"/>
          <p:cNvSpPr/>
          <p:nvPr/>
        </p:nvSpPr>
        <p:spPr>
          <a:xfrm>
            <a:off x="11202451" y="-5688391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05300" y="-9422466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394167" y="-699318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7320" y="3979011"/>
            <a:ext cx="3388048" cy="4359851"/>
            <a:chOff x="0" y="0"/>
            <a:chExt cx="3133810" cy="4032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7C55F1">
                <a:alpha val="6784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67528" y="3979011"/>
            <a:ext cx="3388048" cy="4359851"/>
            <a:chOff x="0" y="0"/>
            <a:chExt cx="3133810" cy="4032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7C55F1">
                <a:alpha val="6784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02632" y="3979011"/>
            <a:ext cx="3388048" cy="4359851"/>
            <a:chOff x="0" y="0"/>
            <a:chExt cx="3133810" cy="40326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7C55F1">
                <a:alpha val="6784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32424" y="3979011"/>
            <a:ext cx="3388048" cy="4359851"/>
            <a:chOff x="0" y="0"/>
            <a:chExt cx="3133810" cy="40326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7C55F1">
                <a:alpha val="6784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12371" y="746334"/>
            <a:ext cx="1086325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 b="1">
                <a:solidFill>
                  <a:srgbClr val="FBF5DF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بخش‌بندی بازار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43425" y="4212304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</a:rPr>
              <a:t>۴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15669" y="4212304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</a:rPr>
              <a:t>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312426" y="4212304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</a:rPr>
              <a:t>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78529" y="4212304"/>
            <a:ext cx="731749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</a:rPr>
              <a:t>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4075" y="2235321"/>
            <a:ext cx="15299850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499"/>
              </a:lnSpc>
            </a:pPr>
            <a:r>
              <a:rPr lang="ar-EG" sz="2999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اینجا افرادی که در این برنامه یا کمپین می‌خواهید هدف قرار دهید را معرفی کنید.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55676" y="5699730"/>
            <a:ext cx="2383240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00"/>
              </a:lnSpc>
            </a:pPr>
            <a:r>
              <a:rPr lang="ar-EG" sz="3000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افراد مبتلا به بیماری سلیاک مهم‌ترین گروه هدف هستند.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69932" y="5204430"/>
            <a:ext cx="2383240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00"/>
              </a:lnSpc>
            </a:pPr>
            <a:r>
              <a:rPr lang="ar-EG" sz="3000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افراد دارای حساسیت به گلوتن یا مشکلات گوارشی.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31788" y="5699730"/>
            <a:ext cx="2383240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00"/>
              </a:lnSpc>
            </a:pPr>
            <a:r>
              <a:rPr lang="ar-EG" sz="3000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افرادی که سبک زندگی فاقد گلوتن را انتخاب کرده‌اند.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91934" y="5318730"/>
            <a:ext cx="2383240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00"/>
              </a:lnSpc>
            </a:pPr>
            <a:r>
              <a:rPr lang="ar-EG" sz="3000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والدینی که برای فرزندانشان دنبال محصولات بدون گلوتن هستند.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5901" y="727321"/>
            <a:ext cx="15883408" cy="14989966"/>
          </a:xfrm>
          <a:custGeom>
            <a:avLst/>
            <a:gdLst/>
            <a:ahLst/>
            <a:cxnLst/>
            <a:rect l="l" t="t" r="r" b="b"/>
            <a:pathLst>
              <a:path w="15883408" h="14989966">
                <a:moveTo>
                  <a:pt x="0" y="0"/>
                </a:moveTo>
                <a:lnTo>
                  <a:pt x="15883408" y="0"/>
                </a:lnTo>
                <a:lnTo>
                  <a:pt x="15883408" y="14989967"/>
                </a:lnTo>
                <a:lnTo>
                  <a:pt x="0" y="14989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02239" y="-1223245"/>
            <a:ext cx="6366745" cy="6366745"/>
          </a:xfrm>
          <a:custGeom>
            <a:avLst/>
            <a:gdLst/>
            <a:ahLst/>
            <a:cxnLst/>
            <a:rect l="l" t="t" r="r" b="b"/>
            <a:pathLst>
              <a:path w="6366745" h="6366745">
                <a:moveTo>
                  <a:pt x="0" y="0"/>
                </a:moveTo>
                <a:lnTo>
                  <a:pt x="6366745" y="0"/>
                </a:lnTo>
                <a:lnTo>
                  <a:pt x="6366745" y="6366745"/>
                </a:lnTo>
                <a:lnTo>
                  <a:pt x="0" y="6366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48108" y="3287243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396954"/>
              </p:ext>
            </p:extLst>
          </p:nvPr>
        </p:nvGraphicFramePr>
        <p:xfrm>
          <a:off x="1028700" y="2355767"/>
          <a:ext cx="16230600" cy="7265791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8135">
                <a:tc>
                  <a:txBody>
                    <a:bodyPr/>
                    <a:lstStyle/>
                    <a:p>
                      <a:pPr algn="ctr" rtl="1">
                        <a:lnSpc>
                          <a:spcPts val="3614"/>
                        </a:lnSpc>
                        <a:defRPr/>
                      </a:pPr>
                      <a:endParaRPr lang="en-US" sz="12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494"/>
                        </a:lnSpc>
                        <a:defRPr/>
                      </a:pPr>
                      <a:endParaRPr lang="en-US" sz="12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447">
                <a:tc>
                  <a:txBody>
                    <a:bodyPr/>
                    <a:lstStyle/>
                    <a:p>
                      <a:pPr algn="ctr" rtl="1">
                        <a:lnSpc>
                          <a:spcPts val="2494"/>
                        </a:lnSpc>
                        <a:defRPr/>
                      </a:pPr>
                      <a:endParaRPr lang="en-US" sz="12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94"/>
                        </a:lnSpc>
                        <a:defRPr/>
                      </a:pPr>
                      <a:endParaRPr lang="en-US" sz="12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209">
                <a:tc>
                  <a:txBody>
                    <a:bodyPr/>
                    <a:lstStyle/>
                    <a:p>
                      <a:pPr algn="ctr" rtl="1">
                        <a:lnSpc>
                          <a:spcPts val="2494"/>
                        </a:lnSpc>
                        <a:defRPr/>
                      </a:pPr>
                      <a:endParaRPr lang="en-US" sz="12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494"/>
                        </a:lnSpc>
                        <a:defRPr/>
                      </a:pPr>
                      <a:endParaRPr lang="en-US" sz="12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28700" y="908222"/>
            <a:ext cx="16230600" cy="88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686"/>
              </a:lnSpc>
            </a:pPr>
            <a:r>
              <a:rPr lang="ar-EG" sz="6686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بودجه‌بندی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69480" y="2922907"/>
            <a:ext cx="7001069" cy="3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18"/>
              </a:lnSpc>
            </a:pPr>
            <a:r>
              <a:rPr lang="ar-EG" sz="2618" b="1">
                <a:solidFill>
                  <a:srgbClr val="2E2465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تولید محتوا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17450" y="2922907"/>
            <a:ext cx="7001069" cy="3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18"/>
              </a:lnSpc>
            </a:pPr>
            <a:r>
              <a:rPr lang="ar-EG" sz="2618" b="1">
                <a:solidFill>
                  <a:srgbClr val="2E2465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سوشال مدیا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9480" y="5382786"/>
            <a:ext cx="7001069" cy="3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18"/>
              </a:lnSpc>
            </a:pPr>
            <a:r>
              <a:rPr lang="ar-EG" sz="2618" b="1">
                <a:solidFill>
                  <a:srgbClr val="2E2465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تبلیغات فروشگاهی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17450" y="5382786"/>
            <a:ext cx="7001069" cy="3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18"/>
              </a:lnSpc>
            </a:pPr>
            <a:r>
              <a:rPr lang="ar-EG" sz="2618" b="1">
                <a:solidFill>
                  <a:srgbClr val="2E2465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ایونت‌ها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17450" y="7857968"/>
            <a:ext cx="7001069" cy="3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18"/>
              </a:lnSpc>
            </a:pPr>
            <a:r>
              <a:rPr lang="ar-EG" sz="2618" b="1">
                <a:solidFill>
                  <a:srgbClr val="2E2465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تبلیغات کلیکی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9480" y="7857968"/>
            <a:ext cx="7001069" cy="3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18"/>
              </a:lnSpc>
            </a:pPr>
            <a:r>
              <a:rPr lang="ar-EG" sz="2618" b="1">
                <a:solidFill>
                  <a:srgbClr val="2E2465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تحقیقات بازار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04198" y="1028700"/>
            <a:ext cx="10726283" cy="10122929"/>
          </a:xfrm>
          <a:custGeom>
            <a:avLst/>
            <a:gdLst/>
            <a:ahLst/>
            <a:cxnLst/>
            <a:rect l="l" t="t" r="r" b="b"/>
            <a:pathLst>
              <a:path w="10726283" h="10122929">
                <a:moveTo>
                  <a:pt x="0" y="0"/>
                </a:moveTo>
                <a:lnTo>
                  <a:pt x="10726282" y="0"/>
                </a:lnTo>
                <a:lnTo>
                  <a:pt x="10726282" y="10122929"/>
                </a:lnTo>
                <a:lnTo>
                  <a:pt x="0" y="10122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255520" y="238561"/>
            <a:ext cx="16172508" cy="15188681"/>
          </a:xfrm>
          <a:custGeom>
            <a:avLst/>
            <a:gdLst/>
            <a:ahLst/>
            <a:cxnLst/>
            <a:rect l="l" t="t" r="r" b="b"/>
            <a:pathLst>
              <a:path w="16172508" h="15188681">
                <a:moveTo>
                  <a:pt x="0" y="0"/>
                </a:moveTo>
                <a:lnTo>
                  <a:pt x="16172509" y="0"/>
                </a:lnTo>
                <a:lnTo>
                  <a:pt x="16172509" y="15188681"/>
                </a:lnTo>
                <a:lnTo>
                  <a:pt x="0" y="151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106038"/>
              </p:ext>
            </p:extLst>
          </p:nvPr>
        </p:nvGraphicFramePr>
        <p:xfrm>
          <a:off x="1157934" y="4085436"/>
          <a:ext cx="15972132" cy="540545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324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4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3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9223">
                <a:tc>
                  <a:txBody>
                    <a:bodyPr/>
                    <a:lstStyle/>
                    <a:p>
                      <a:pPr marL="0" lvl="0" indent="0" algn="ctr" rtl="1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ar-EG" sz="2400" b="1" dirty="0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 Bold"/>
                          <a:rtl/>
                        </a:rPr>
                        <a:t>ابزار سنجش</a:t>
                      </a:r>
                      <a:endParaRPr lang="en-US" sz="11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00" b="1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 Bold"/>
                        </a:rPr>
                        <a:t>KPI</a:t>
                      </a: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marL="0" lvl="0" indent="0" algn="ctr" rtl="1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ar-EG" sz="2400" b="1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 Bold"/>
                          <a:rtl/>
                        </a:rPr>
                        <a:t>هدف</a:t>
                      </a: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078">
                <a:tc>
                  <a:txBody>
                    <a:bodyPr/>
                    <a:lstStyle/>
                    <a:p>
                      <a:pPr algn="r" rtl="1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"/>
                        </a:rPr>
                        <a:t>Google Trends</a:t>
                      </a:r>
                      <a:r>
                        <a:rPr lang="ar-EG" sz="2199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"/>
                          <a:rtl/>
                        </a:rPr>
                        <a:t>، سرچ کنسول</a:t>
                      </a: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ts val="3079"/>
                        </a:lnSpc>
                        <a:defRPr/>
                      </a:pPr>
                      <a:r>
                        <a:rPr lang="ar-EG" sz="2199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"/>
                          <a:rtl/>
                        </a:rPr>
                        <a:t>افزایش </a:t>
                      </a:r>
                      <a:r>
                        <a:rPr lang="en-US" sz="2199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"/>
                        </a:rPr>
                        <a:t>۳۵</a:t>
                      </a:r>
                      <a:r>
                        <a:rPr lang="ar-EG" sz="2199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"/>
                          <a:rtl/>
                        </a:rPr>
                        <a:t>٪ نرخ جستجوی برند «سلینو»</a:t>
                      </a: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ts val="3079"/>
                        </a:lnSpc>
                        <a:defRPr/>
                      </a:pPr>
                      <a:r>
                        <a:rPr lang="ar-EG" sz="2199" dirty="0">
                          <a:solidFill>
                            <a:srgbClr val="2E2465"/>
                          </a:solidFill>
                          <a:latin typeface="Vazir" panose="020B0603030804020204" pitchFamily="34" charset="-78"/>
                          <a:cs typeface="Vazir" panose="020B0603030804020204" pitchFamily="34" charset="-78"/>
                          <a:sym typeface="Vazir"/>
                          <a:rtl/>
                        </a:rPr>
                        <a:t>آگاهی از برند</a:t>
                      </a:r>
                      <a:endParaRPr lang="en-US" sz="11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719"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719"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9719"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ts val="2294"/>
                        </a:lnSpc>
                        <a:defRPr/>
                      </a:pPr>
                      <a:endParaRPr lang="en-US" sz="1100" dirty="0"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183639" marR="183639" marT="183639" marB="18363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287169" y="876300"/>
            <a:ext cx="1166983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000"/>
              </a:lnSpc>
            </a:pPr>
            <a:r>
              <a:rPr lang="ar-EG" sz="7500" b="1">
                <a:solidFill>
                  <a:srgbClr val="FBF5DF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اهداف و </a:t>
            </a:r>
            <a:r>
              <a:rPr lang="en-US" sz="7500" b="1">
                <a:solidFill>
                  <a:srgbClr val="FBF5DF"/>
                </a:solidFill>
                <a:latin typeface="Pinar Bold"/>
                <a:ea typeface="Pinar Bold"/>
                <a:cs typeface="Pinar Bold"/>
                <a:sym typeface="Pinar Bold"/>
              </a:rPr>
              <a:t>KPI</a:t>
            </a:r>
            <a:r>
              <a:rPr lang="ar-EG" sz="7500" b="1">
                <a:solidFill>
                  <a:srgbClr val="FBF5DF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ها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7169" y="2270334"/>
            <a:ext cx="11669832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499"/>
              </a:lnSpc>
            </a:pPr>
            <a:r>
              <a:rPr lang="ar-EG" sz="2999">
                <a:solidFill>
                  <a:srgbClr val="FEF4FB"/>
                </a:solidFill>
                <a:latin typeface="Vazir"/>
                <a:ea typeface="Vazir"/>
                <a:cs typeface="Vazir"/>
                <a:sym typeface="Vazir"/>
                <a:rtl/>
              </a:rPr>
              <a:t>...</a:t>
            </a:r>
          </a:p>
        </p:txBody>
      </p:sp>
      <p:sp>
        <p:nvSpPr>
          <p:cNvPr id="7" name="Freeform 7"/>
          <p:cNvSpPr/>
          <p:nvPr/>
        </p:nvSpPr>
        <p:spPr>
          <a:xfrm>
            <a:off x="11202451" y="-5688391"/>
            <a:ext cx="12113698" cy="11376781"/>
          </a:xfrm>
          <a:custGeom>
            <a:avLst/>
            <a:gdLst/>
            <a:ahLst/>
            <a:cxnLst/>
            <a:rect l="l" t="t" r="r" b="b"/>
            <a:pathLst>
              <a:path w="12113698" h="11376781">
                <a:moveTo>
                  <a:pt x="0" y="0"/>
                </a:moveTo>
                <a:lnTo>
                  <a:pt x="12113698" y="0"/>
                </a:lnTo>
                <a:lnTo>
                  <a:pt x="12113698" y="11376782"/>
                </a:lnTo>
                <a:lnTo>
                  <a:pt x="0" y="113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3826" y="-11298991"/>
            <a:ext cx="17562161" cy="16493796"/>
          </a:xfrm>
          <a:custGeom>
            <a:avLst/>
            <a:gdLst/>
            <a:ahLst/>
            <a:cxnLst/>
            <a:rect l="l" t="t" r="r" b="b"/>
            <a:pathLst>
              <a:path w="17562161" h="16493796">
                <a:moveTo>
                  <a:pt x="0" y="0"/>
                </a:moveTo>
                <a:lnTo>
                  <a:pt x="17562161" y="0"/>
                </a:lnTo>
                <a:lnTo>
                  <a:pt x="17562161" y="16493796"/>
                </a:lnTo>
                <a:lnTo>
                  <a:pt x="0" y="1649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957300" y="-7711925"/>
            <a:ext cx="14418844" cy="14418844"/>
          </a:xfrm>
          <a:custGeom>
            <a:avLst/>
            <a:gdLst/>
            <a:ahLst/>
            <a:cxnLst/>
            <a:rect l="l" t="t" r="r" b="b"/>
            <a:pathLst>
              <a:path w="14418844" h="14418844">
                <a:moveTo>
                  <a:pt x="0" y="0"/>
                </a:moveTo>
                <a:lnTo>
                  <a:pt x="14418843" y="0"/>
                </a:lnTo>
                <a:lnTo>
                  <a:pt x="14418843" y="14418843"/>
                </a:lnTo>
                <a:lnTo>
                  <a:pt x="0" y="1441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972879" y="5000625"/>
            <a:ext cx="259884" cy="25988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028700" y="5121042"/>
            <a:ext cx="16230594" cy="1933"/>
          </a:xfrm>
          <a:prstGeom prst="line">
            <a:avLst/>
          </a:prstGeom>
          <a:ln w="19050" cap="flat">
            <a:solidFill>
              <a:srgbClr val="F9F9F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654264" y="5000625"/>
            <a:ext cx="259884" cy="2598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62323" y="4991100"/>
            <a:ext cx="259884" cy="25988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095061" y="5019675"/>
            <a:ext cx="259884" cy="25988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9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694" y="1519186"/>
            <a:ext cx="1199421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000"/>
              </a:lnSpc>
            </a:pPr>
            <a:r>
              <a:rPr lang="ar-EG" sz="75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زمان‌بندی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879128" y="6025917"/>
            <a:ext cx="3364925" cy="1473343"/>
            <a:chOff x="0" y="0"/>
            <a:chExt cx="4486566" cy="196445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4486566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24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10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تا </a:t>
              </a: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15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خرداد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67548"/>
              <a:ext cx="4486566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lvl="0" indent="-342900" algn="r" rtl="1">
                <a:lnSpc>
                  <a:spcPts val="349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ar-EG" sz="2499" dirty="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کارهایی که باید انجام شوند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480614" y="2846545"/>
            <a:ext cx="9542296" cy="52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499"/>
              </a:lnSpc>
            </a:pPr>
            <a:r>
              <a:rPr lang="ar-EG" sz="2999">
                <a:solidFill>
                  <a:srgbClr val="F9F9F9"/>
                </a:solidFill>
                <a:latin typeface="Pinar"/>
                <a:ea typeface="Pinar"/>
                <a:cs typeface="Pinar"/>
                <a:sym typeface="Pinar"/>
                <a:rtl/>
              </a:rPr>
              <a:t>فازهای مختلف اجرای این کمپین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285858" y="5942477"/>
            <a:ext cx="3364925" cy="1473343"/>
            <a:chOff x="0" y="0"/>
            <a:chExt cx="4486566" cy="1964458"/>
          </a:xfrm>
        </p:grpSpPr>
        <p:sp>
          <p:nvSpPr>
            <p:cNvPr id="23" name="TextBox 23"/>
            <p:cNvSpPr txBox="1"/>
            <p:nvPr/>
          </p:nvSpPr>
          <p:spPr>
            <a:xfrm>
              <a:off x="0" y="0"/>
              <a:ext cx="4486566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24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10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تا </a:t>
              </a: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15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خرداد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767548"/>
              <a:ext cx="4486566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lvl="0" indent="-342900" algn="r" rtl="1">
                <a:lnSpc>
                  <a:spcPts val="349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ar-EG" sz="2499" dirty="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کارهایی که باید انجام شوند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596849" y="5942477"/>
            <a:ext cx="3364925" cy="1473343"/>
            <a:chOff x="0" y="0"/>
            <a:chExt cx="4486566" cy="1964458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4486566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24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10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تا </a:t>
              </a: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15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خرداد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767548"/>
              <a:ext cx="4486566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lvl="0" indent="-342900" algn="r" rtl="1">
                <a:lnSpc>
                  <a:spcPts val="349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ar-EG" sz="2499" dirty="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کارهایی که باید انجام شوند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04572" y="5942477"/>
            <a:ext cx="3364925" cy="1473343"/>
            <a:chOff x="0" y="0"/>
            <a:chExt cx="4486566" cy="1964458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4486566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24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10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تا </a:t>
              </a:r>
              <a:r>
                <a:rPr lang="en-US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</a:rPr>
                <a:t>15</a:t>
              </a:r>
              <a:r>
                <a:rPr lang="ar-EG" sz="270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 خرداد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767548"/>
              <a:ext cx="4486566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lvl="0" indent="-342900" algn="r" rtl="1">
                <a:lnSpc>
                  <a:spcPts val="349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ar-EG" sz="2499" dirty="0">
                  <a:solidFill>
                    <a:srgbClr val="F9F9F9"/>
                  </a:solidFill>
                  <a:latin typeface="Pinar"/>
                  <a:ea typeface="Pinar"/>
                  <a:cs typeface="Pinar"/>
                  <a:sym typeface="Pinar"/>
                  <a:rtl/>
                </a:rPr>
                <a:t>کارهایی که باید انجام شوند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13910" y="1431131"/>
            <a:ext cx="16587378" cy="15654338"/>
          </a:xfrm>
          <a:custGeom>
            <a:avLst/>
            <a:gdLst/>
            <a:ahLst/>
            <a:cxnLst/>
            <a:rect l="l" t="t" r="r" b="b"/>
            <a:pathLst>
              <a:path w="16587378" h="15654338">
                <a:moveTo>
                  <a:pt x="0" y="0"/>
                </a:moveTo>
                <a:lnTo>
                  <a:pt x="16587377" y="0"/>
                </a:lnTo>
                <a:lnTo>
                  <a:pt x="16587377" y="15654338"/>
                </a:lnTo>
                <a:lnTo>
                  <a:pt x="0" y="15654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304747" y="1995096"/>
            <a:ext cx="8762662" cy="8229600"/>
          </a:xfrm>
          <a:custGeom>
            <a:avLst/>
            <a:gdLst/>
            <a:ahLst/>
            <a:cxnLst/>
            <a:rect l="l" t="t" r="r" b="b"/>
            <a:pathLst>
              <a:path w="8762662" h="8229600">
                <a:moveTo>
                  <a:pt x="0" y="0"/>
                </a:moveTo>
                <a:lnTo>
                  <a:pt x="8762662" y="0"/>
                </a:lnTo>
                <a:lnTo>
                  <a:pt x="8762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04747" y="-6056326"/>
            <a:ext cx="14132188" cy="13337252"/>
          </a:xfrm>
          <a:custGeom>
            <a:avLst/>
            <a:gdLst/>
            <a:ahLst/>
            <a:cxnLst/>
            <a:rect l="l" t="t" r="r" b="b"/>
            <a:pathLst>
              <a:path w="14132188" h="13337252">
                <a:moveTo>
                  <a:pt x="0" y="0"/>
                </a:moveTo>
                <a:lnTo>
                  <a:pt x="14132188" y="0"/>
                </a:lnTo>
                <a:lnTo>
                  <a:pt x="14132188" y="13337252"/>
                </a:lnTo>
                <a:lnTo>
                  <a:pt x="0" y="13337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299970" y="4123472"/>
            <a:ext cx="2082140" cy="208213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9218" b="-407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600124" y="4123472"/>
            <a:ext cx="2082140" cy="208213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0838" r="-11754" b="-285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605736" y="4174285"/>
            <a:ext cx="2082140" cy="208213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3602" t="-40782" r="-22357" b="-108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69932">
            <a:off x="12681568" y="4173641"/>
            <a:ext cx="2082140" cy="208213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9338" t="-18424" b="-755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38460" y="1899846"/>
            <a:ext cx="1341108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00"/>
              </a:lnSpc>
            </a:pPr>
            <a:r>
              <a:rPr lang="ar-EG" sz="7500" b="1">
                <a:solidFill>
                  <a:srgbClr val="F9F9F9"/>
                </a:solidFill>
                <a:latin typeface="Pinar Bold"/>
                <a:ea typeface="Pinar Bold"/>
                <a:cs typeface="Pinar Bold"/>
                <a:sym typeface="Pinar Bold"/>
                <a:rtl/>
              </a:rPr>
              <a:t>تقسیم وظایف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25818" y="7379611"/>
            <a:ext cx="2430445" cy="385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</a:pPr>
            <a:r>
              <a:rPr lang="ar-EG" sz="2500" spc="125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مسئولیت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25818" y="6474736"/>
            <a:ext cx="243044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ar-EG" sz="2700" b="1" spc="135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  <a:rtl/>
              </a:rPr>
              <a:t>کارشناس روابط عمومی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25971" y="7379611"/>
            <a:ext cx="2430445" cy="385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</a:pPr>
            <a:r>
              <a:rPr lang="ar-EG" sz="2500" spc="125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مسئولیت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25971" y="6679523"/>
            <a:ext cx="24304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ar-EG" sz="2700" b="1" spc="135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  <a:rtl/>
              </a:rPr>
              <a:t>ادیتور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91778" y="7460919"/>
            <a:ext cx="2430445" cy="385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</a:pPr>
            <a:r>
              <a:rPr lang="ar-EG" sz="2500" spc="125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مسئولیت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91778" y="6556044"/>
            <a:ext cx="243044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ar-EG" sz="2700" b="1" spc="135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  <a:rtl/>
              </a:rPr>
              <a:t>کارشناس سوشال مدیا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31400" y="7451394"/>
            <a:ext cx="2430445" cy="385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</a:pPr>
            <a:r>
              <a:rPr lang="ar-EG" sz="2500" spc="125">
                <a:solidFill>
                  <a:srgbClr val="F9F9F9"/>
                </a:solidFill>
                <a:latin typeface="Vazir"/>
                <a:ea typeface="Vazir"/>
                <a:cs typeface="Vazir"/>
                <a:sym typeface="Vazir"/>
                <a:rtl/>
              </a:rPr>
              <a:t>مسئولیت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31400" y="6760832"/>
            <a:ext cx="24304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ar-EG" sz="2700" b="1" spc="135">
                <a:solidFill>
                  <a:srgbClr val="F9F9F9"/>
                </a:solidFill>
                <a:latin typeface="Vazir Bold"/>
                <a:ea typeface="Vazir Bold"/>
                <a:cs typeface="Vazir Bold"/>
                <a:sym typeface="Vazir Bold"/>
                <a:rtl/>
              </a:rPr>
              <a:t>مدیر کمپین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355</Words>
  <Application>Microsoft Office PowerPoint</Application>
  <PresentationFormat>Custom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Pinar Bold</vt:lpstr>
      <vt:lpstr>Pinar</vt:lpstr>
      <vt:lpstr>Vazir</vt:lpstr>
      <vt:lpstr>Arial</vt:lpstr>
      <vt:lpstr>Vazir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marketing-plan-template</dc:title>
  <cp:lastModifiedBy>samira sr</cp:lastModifiedBy>
  <cp:revision>2</cp:revision>
  <dcterms:created xsi:type="dcterms:W3CDTF">2006-08-16T00:00:00Z</dcterms:created>
  <dcterms:modified xsi:type="dcterms:W3CDTF">2025-06-17T16:18:14Z</dcterms:modified>
  <dc:identifier>DAGqnEgodXc</dc:identifier>
</cp:coreProperties>
</file>