
<file path=[Content_Types].xml><?xml version="1.0" encoding="utf-8"?>
<Types xmlns="http://schemas.openxmlformats.org/package/2006/content-types">
  <Default ContentType="application/vnd.openxmlformats-officedocument.oleObject" Extension="bin"/>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Pinar Bold" charset="1" panose="00000000000000000000"/>
      <p:regular r:id="rId28"/>
    </p:embeddedFont>
    <p:embeddedFont>
      <p:font typeface="Vazir Bold" charset="1" panose="00000000000000000000"/>
      <p:regular r:id="rId29"/>
    </p:embeddedFont>
    <p:embeddedFont>
      <p:font typeface="Vazir" charset="1" panose="00000000000000000000"/>
      <p:regular r:id="rId30"/>
    </p:embeddedFont>
    <p:embeddedFont>
      <p:font typeface="Poppins Bold" charset="1" panose="000008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2.png" Type="http://schemas.openxmlformats.org/officeDocument/2006/relationships/image"/><Relationship Id="rId5" Target="../embeddings/oleObject1.bin" Type="http://schemas.openxmlformats.org/officeDocument/2006/relationships/oleObjec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5.png" Type="http://schemas.openxmlformats.org/officeDocument/2006/relationships/image"/><Relationship Id="rId5" Target="../embeddings/oleObject2.bin" Type="http://schemas.openxmlformats.org/officeDocument/2006/relationships/oleObjec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https://fa.philia.vip/blog/marketing-plan/" TargetMode="External" Type="http://schemas.openxmlformats.org/officeDocument/2006/relationships/hyperlink"/><Relationship Id="rId3" Target="../media/image3.png" Type="http://schemas.openxmlformats.org/officeDocument/2006/relationships/image"/><Relationship Id="rId4" Target="https://fa.philia.vip/blog/marketing-plan/"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3.pn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5387009" y="5305917"/>
            <a:ext cx="7513983" cy="1502797"/>
          </a:xfrm>
          <a:custGeom>
            <a:avLst/>
            <a:gdLst/>
            <a:ahLst/>
            <a:cxnLst/>
            <a:rect r="r" b="b" t="t" l="l"/>
            <a:pathLst>
              <a:path h="1502797" w="7513983">
                <a:moveTo>
                  <a:pt x="0" y="0"/>
                </a:moveTo>
                <a:lnTo>
                  <a:pt x="7513982" y="0"/>
                </a:lnTo>
                <a:lnTo>
                  <a:pt x="7513982" y="1502796"/>
                </a:lnTo>
                <a:lnTo>
                  <a:pt x="0" y="150279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076995" y="2503456"/>
            <a:ext cx="10134010" cy="4210630"/>
          </a:xfrm>
          <a:prstGeom prst="rect">
            <a:avLst/>
          </a:prstGeom>
        </p:spPr>
        <p:txBody>
          <a:bodyPr anchor="t" rtlCol="false" tIns="0" lIns="0" bIns="0" rIns="0">
            <a:spAutoFit/>
          </a:bodyPr>
          <a:lstStyle/>
          <a:p>
            <a:pPr algn="ctr">
              <a:lnSpc>
                <a:spcPts val="16833"/>
              </a:lnSpc>
            </a:pPr>
            <a:r>
              <a:rPr lang="ar-EG" sz="12469" b="true">
                <a:solidFill>
                  <a:srgbClr val="000000"/>
                </a:solidFill>
                <a:latin typeface="Pinar Bold"/>
                <a:ea typeface="Pinar Bold"/>
                <a:cs typeface="Pinar Bold"/>
                <a:sym typeface="Pinar Bold"/>
                <a:rtl val="true"/>
              </a:rPr>
              <a:t>تحلیل</a:t>
            </a:r>
          </a:p>
          <a:p>
            <a:pPr algn="ctr">
              <a:lnSpc>
                <a:spcPts val="16833"/>
              </a:lnSpc>
            </a:pPr>
            <a:r>
              <a:rPr lang="en-US" b="true" sz="12469">
                <a:solidFill>
                  <a:srgbClr val="000000"/>
                </a:solidFill>
                <a:latin typeface="Pinar Bold"/>
                <a:ea typeface="Pinar Bold"/>
                <a:cs typeface="Pinar Bold"/>
                <a:sym typeface="Pinar Bold"/>
              </a:rPr>
              <a:t>PESTEL</a:t>
            </a:r>
          </a:p>
        </p:txBody>
      </p:sp>
      <p:grpSp>
        <p:nvGrpSpPr>
          <p:cNvPr name="Group 4" id="4"/>
          <p:cNvGrpSpPr/>
          <p:nvPr/>
        </p:nvGrpSpPr>
        <p:grpSpPr>
          <a:xfrm rot="-376577">
            <a:off x="10289122" y="6766139"/>
            <a:ext cx="4533936" cy="2279736"/>
            <a:chOff x="0" y="0"/>
            <a:chExt cx="3409795" cy="1714500"/>
          </a:xfrm>
        </p:grpSpPr>
        <p:sp>
          <p:nvSpPr>
            <p:cNvPr name="Freeform 5" id="5"/>
            <p:cNvSpPr/>
            <p:nvPr/>
          </p:nvSpPr>
          <p:spPr>
            <a:xfrm flipH="false" flipV="false" rot="0">
              <a:off x="10160" y="16510"/>
              <a:ext cx="3386935" cy="1686560"/>
            </a:xfrm>
            <a:custGeom>
              <a:avLst/>
              <a:gdLst/>
              <a:ahLst/>
              <a:cxnLst/>
              <a:rect r="r" b="b" t="t" l="l"/>
              <a:pathLst>
                <a:path h="1686560" w="3386935">
                  <a:moveTo>
                    <a:pt x="3386935" y="1686560"/>
                  </a:moveTo>
                  <a:lnTo>
                    <a:pt x="0" y="1678940"/>
                  </a:lnTo>
                  <a:lnTo>
                    <a:pt x="0" y="598170"/>
                  </a:lnTo>
                  <a:lnTo>
                    <a:pt x="17780" y="19050"/>
                  </a:lnTo>
                  <a:lnTo>
                    <a:pt x="1686835" y="0"/>
                  </a:lnTo>
                  <a:lnTo>
                    <a:pt x="3367885" y="5080"/>
                  </a:lnTo>
                  <a:close/>
                </a:path>
              </a:pathLst>
            </a:custGeom>
            <a:solidFill>
              <a:srgbClr val="FFFFFF"/>
            </a:solidFill>
          </p:spPr>
        </p:sp>
        <p:sp>
          <p:nvSpPr>
            <p:cNvPr name="Freeform 6" id="6"/>
            <p:cNvSpPr/>
            <p:nvPr/>
          </p:nvSpPr>
          <p:spPr>
            <a:xfrm flipH="false" flipV="false" rot="0">
              <a:off x="-3810" y="0"/>
              <a:ext cx="3416146" cy="1713230"/>
            </a:xfrm>
            <a:custGeom>
              <a:avLst/>
              <a:gdLst/>
              <a:ahLst/>
              <a:cxnLst/>
              <a:rect r="r" b="b" t="t" l="l"/>
              <a:pathLst>
                <a:path h="1713230" w="3416146">
                  <a:moveTo>
                    <a:pt x="3381855" y="21590"/>
                  </a:moveTo>
                  <a:cubicBezTo>
                    <a:pt x="3383125" y="34290"/>
                    <a:pt x="3383125" y="44450"/>
                    <a:pt x="3384396" y="54610"/>
                  </a:cubicBezTo>
                  <a:cubicBezTo>
                    <a:pt x="3386935" y="88900"/>
                    <a:pt x="3388205" y="124460"/>
                    <a:pt x="3390746" y="158750"/>
                  </a:cubicBezTo>
                  <a:cubicBezTo>
                    <a:pt x="3390746" y="208280"/>
                    <a:pt x="3403446" y="1184910"/>
                    <a:pt x="3409796" y="1234440"/>
                  </a:cubicBezTo>
                  <a:cubicBezTo>
                    <a:pt x="3416146" y="1309370"/>
                    <a:pt x="3412335" y="1385570"/>
                    <a:pt x="3412335" y="1460500"/>
                  </a:cubicBezTo>
                  <a:cubicBezTo>
                    <a:pt x="3412335" y="1526540"/>
                    <a:pt x="3413605" y="1587500"/>
                    <a:pt x="3414875" y="1652270"/>
                  </a:cubicBezTo>
                  <a:cubicBezTo>
                    <a:pt x="3414875" y="1673860"/>
                    <a:pt x="3414875" y="1687830"/>
                    <a:pt x="3414875" y="1711960"/>
                  </a:cubicBezTo>
                  <a:cubicBezTo>
                    <a:pt x="3392016" y="1711960"/>
                    <a:pt x="3371696" y="1713230"/>
                    <a:pt x="3345856" y="1711960"/>
                  </a:cubicBezTo>
                  <a:cubicBezTo>
                    <a:pt x="3175588" y="1706880"/>
                    <a:pt x="3002700" y="1713230"/>
                    <a:pt x="2832432" y="1708150"/>
                  </a:cubicBezTo>
                  <a:cubicBezTo>
                    <a:pt x="2730272" y="1704340"/>
                    <a:pt x="2630730" y="1706880"/>
                    <a:pt x="2528570" y="1704340"/>
                  </a:cubicBezTo>
                  <a:cubicBezTo>
                    <a:pt x="2481418" y="1703070"/>
                    <a:pt x="2434267" y="1701800"/>
                    <a:pt x="2387116" y="1700530"/>
                  </a:cubicBezTo>
                  <a:cubicBezTo>
                    <a:pt x="2358302" y="1700530"/>
                    <a:pt x="2332106" y="1701800"/>
                    <a:pt x="2303292" y="1701800"/>
                  </a:cubicBezTo>
                  <a:cubicBezTo>
                    <a:pt x="2229946" y="1700530"/>
                    <a:pt x="2028243" y="1701800"/>
                    <a:pt x="1954897" y="1700530"/>
                  </a:cubicBezTo>
                  <a:cubicBezTo>
                    <a:pt x="1902507" y="1699260"/>
                    <a:pt x="854704" y="1708150"/>
                    <a:pt x="802314" y="1706880"/>
                  </a:cubicBezTo>
                  <a:cubicBezTo>
                    <a:pt x="789216" y="1706880"/>
                    <a:pt x="773499" y="1708150"/>
                    <a:pt x="760402" y="1708150"/>
                  </a:cubicBezTo>
                  <a:cubicBezTo>
                    <a:pt x="728967" y="1708150"/>
                    <a:pt x="700153" y="1709420"/>
                    <a:pt x="668719" y="1709420"/>
                  </a:cubicBezTo>
                  <a:cubicBezTo>
                    <a:pt x="590134" y="1709420"/>
                    <a:pt x="514168" y="1708150"/>
                    <a:pt x="435583" y="1706880"/>
                  </a:cubicBezTo>
                  <a:cubicBezTo>
                    <a:pt x="388431" y="1705610"/>
                    <a:pt x="341280" y="1704340"/>
                    <a:pt x="296749" y="1703070"/>
                  </a:cubicBezTo>
                  <a:cubicBezTo>
                    <a:pt x="212924" y="1701800"/>
                    <a:pt x="129100" y="1700530"/>
                    <a:pt x="48260" y="1700530"/>
                  </a:cubicBezTo>
                  <a:cubicBezTo>
                    <a:pt x="38100" y="1700530"/>
                    <a:pt x="29210" y="1700530"/>
                    <a:pt x="19050" y="1699260"/>
                  </a:cubicBezTo>
                  <a:cubicBezTo>
                    <a:pt x="10160" y="1697990"/>
                    <a:pt x="5080" y="1691640"/>
                    <a:pt x="7620" y="1682750"/>
                  </a:cubicBezTo>
                  <a:cubicBezTo>
                    <a:pt x="16510" y="1651000"/>
                    <a:pt x="12700" y="1619250"/>
                    <a:pt x="11430" y="1586230"/>
                  </a:cubicBezTo>
                  <a:cubicBezTo>
                    <a:pt x="10160" y="1518920"/>
                    <a:pt x="6350" y="1452880"/>
                    <a:pt x="7620" y="1385570"/>
                  </a:cubicBezTo>
                  <a:cubicBezTo>
                    <a:pt x="5080" y="1301750"/>
                    <a:pt x="0" y="264160"/>
                    <a:pt x="7620" y="179070"/>
                  </a:cubicBezTo>
                  <a:cubicBezTo>
                    <a:pt x="8890" y="162560"/>
                    <a:pt x="7620" y="144780"/>
                    <a:pt x="8890" y="128270"/>
                  </a:cubicBezTo>
                  <a:cubicBezTo>
                    <a:pt x="10160" y="101600"/>
                    <a:pt x="12700" y="72390"/>
                    <a:pt x="13970" y="44450"/>
                  </a:cubicBezTo>
                  <a:cubicBezTo>
                    <a:pt x="13970" y="41910"/>
                    <a:pt x="15240" y="39370"/>
                    <a:pt x="16510" y="38100"/>
                  </a:cubicBezTo>
                  <a:cubicBezTo>
                    <a:pt x="38100" y="35560"/>
                    <a:pt x="63612" y="30480"/>
                    <a:pt x="105525" y="29210"/>
                  </a:cubicBezTo>
                  <a:cubicBezTo>
                    <a:pt x="176251" y="25400"/>
                    <a:pt x="246978" y="22860"/>
                    <a:pt x="320324" y="20320"/>
                  </a:cubicBezTo>
                  <a:cubicBezTo>
                    <a:pt x="370095" y="17780"/>
                    <a:pt x="419865" y="16510"/>
                    <a:pt x="467017" y="13970"/>
                  </a:cubicBezTo>
                  <a:cubicBezTo>
                    <a:pt x="514168" y="11430"/>
                    <a:pt x="563938" y="8890"/>
                    <a:pt x="611090" y="8890"/>
                  </a:cubicBezTo>
                  <a:cubicBezTo>
                    <a:pt x="663480" y="7620"/>
                    <a:pt x="715870" y="10160"/>
                    <a:pt x="768260" y="8890"/>
                  </a:cubicBezTo>
                  <a:cubicBezTo>
                    <a:pt x="833748" y="8890"/>
                    <a:pt x="2020385" y="6350"/>
                    <a:pt x="2085873" y="5080"/>
                  </a:cubicBezTo>
                  <a:cubicBezTo>
                    <a:pt x="2148741" y="3810"/>
                    <a:pt x="2211609" y="2540"/>
                    <a:pt x="2277097" y="2540"/>
                  </a:cubicBezTo>
                  <a:cubicBezTo>
                    <a:pt x="2384497" y="1270"/>
                    <a:pt x="2489277" y="0"/>
                    <a:pt x="2596677" y="0"/>
                  </a:cubicBezTo>
                  <a:cubicBezTo>
                    <a:pt x="2641209" y="0"/>
                    <a:pt x="2688360" y="2540"/>
                    <a:pt x="2732891" y="2540"/>
                  </a:cubicBezTo>
                  <a:cubicBezTo>
                    <a:pt x="2856008" y="3810"/>
                    <a:pt x="2981744" y="5080"/>
                    <a:pt x="3104861" y="7620"/>
                  </a:cubicBezTo>
                  <a:cubicBezTo>
                    <a:pt x="3170349" y="8890"/>
                    <a:pt x="3235837" y="12700"/>
                    <a:pt x="3301325" y="16510"/>
                  </a:cubicBezTo>
                  <a:cubicBezTo>
                    <a:pt x="3317041" y="16510"/>
                    <a:pt x="3332759" y="16510"/>
                    <a:pt x="3345856" y="16510"/>
                  </a:cubicBezTo>
                  <a:cubicBezTo>
                    <a:pt x="3362805" y="17780"/>
                    <a:pt x="3371696" y="20320"/>
                    <a:pt x="3381855" y="21590"/>
                  </a:cubicBezTo>
                  <a:close/>
                  <a:moveTo>
                    <a:pt x="3392016" y="1695450"/>
                  </a:moveTo>
                  <a:cubicBezTo>
                    <a:pt x="3393286" y="1678940"/>
                    <a:pt x="3394555" y="1666240"/>
                    <a:pt x="3394555" y="1653540"/>
                  </a:cubicBezTo>
                  <a:cubicBezTo>
                    <a:pt x="3393286" y="1581150"/>
                    <a:pt x="3392016" y="1513840"/>
                    <a:pt x="3392016" y="1441450"/>
                  </a:cubicBezTo>
                  <a:cubicBezTo>
                    <a:pt x="3392016" y="1408430"/>
                    <a:pt x="3394555" y="1375410"/>
                    <a:pt x="3393286" y="1342390"/>
                  </a:cubicBezTo>
                  <a:cubicBezTo>
                    <a:pt x="3393286" y="1311910"/>
                    <a:pt x="3392016" y="1280160"/>
                    <a:pt x="3390746" y="1249680"/>
                  </a:cubicBezTo>
                  <a:cubicBezTo>
                    <a:pt x="3385666" y="1202690"/>
                    <a:pt x="3374236" y="229870"/>
                    <a:pt x="3374236" y="182880"/>
                  </a:cubicBezTo>
                  <a:cubicBezTo>
                    <a:pt x="3371696" y="143510"/>
                    <a:pt x="3369155" y="102870"/>
                    <a:pt x="3366616" y="63500"/>
                  </a:cubicBezTo>
                  <a:cubicBezTo>
                    <a:pt x="3365346" y="44450"/>
                    <a:pt x="3364075" y="43180"/>
                    <a:pt x="3337998" y="41910"/>
                  </a:cubicBezTo>
                  <a:cubicBezTo>
                    <a:pt x="3330139" y="41910"/>
                    <a:pt x="3324900" y="41910"/>
                    <a:pt x="3317041" y="40640"/>
                  </a:cubicBezTo>
                  <a:cubicBezTo>
                    <a:pt x="3251554" y="36830"/>
                    <a:pt x="3183447" y="31750"/>
                    <a:pt x="3117959" y="30480"/>
                  </a:cubicBezTo>
                  <a:cubicBezTo>
                    <a:pt x="2958169" y="26670"/>
                    <a:pt x="2795760" y="25400"/>
                    <a:pt x="2635969" y="22860"/>
                  </a:cubicBezTo>
                  <a:cubicBezTo>
                    <a:pt x="2612394" y="22860"/>
                    <a:pt x="2586199" y="22860"/>
                    <a:pt x="2562623" y="22860"/>
                  </a:cubicBezTo>
                  <a:cubicBezTo>
                    <a:pt x="2523331" y="22860"/>
                    <a:pt x="2484038" y="22860"/>
                    <a:pt x="2447365" y="22860"/>
                  </a:cubicBezTo>
                  <a:cubicBezTo>
                    <a:pt x="2363541" y="22860"/>
                    <a:pt x="2279716" y="22860"/>
                    <a:pt x="2198512" y="24130"/>
                  </a:cubicBezTo>
                  <a:cubicBezTo>
                    <a:pt x="2127785" y="25400"/>
                    <a:pt x="935909" y="29210"/>
                    <a:pt x="865182" y="29210"/>
                  </a:cubicBezTo>
                  <a:cubicBezTo>
                    <a:pt x="749924" y="29210"/>
                    <a:pt x="634665" y="26670"/>
                    <a:pt x="519407" y="33020"/>
                  </a:cubicBezTo>
                  <a:cubicBezTo>
                    <a:pt x="459158" y="36830"/>
                    <a:pt x="401529" y="36830"/>
                    <a:pt x="343900" y="38100"/>
                  </a:cubicBezTo>
                  <a:cubicBezTo>
                    <a:pt x="244358" y="41910"/>
                    <a:pt x="144817" y="45720"/>
                    <a:pt x="49530" y="50800"/>
                  </a:cubicBezTo>
                  <a:cubicBezTo>
                    <a:pt x="36830" y="50800"/>
                    <a:pt x="34290" y="53340"/>
                    <a:pt x="33020" y="68580"/>
                  </a:cubicBezTo>
                  <a:cubicBezTo>
                    <a:pt x="31750" y="91440"/>
                    <a:pt x="31750" y="114300"/>
                    <a:pt x="30480" y="137160"/>
                  </a:cubicBezTo>
                  <a:cubicBezTo>
                    <a:pt x="29210" y="175260"/>
                    <a:pt x="26670" y="212090"/>
                    <a:pt x="25400" y="250190"/>
                  </a:cubicBezTo>
                  <a:cubicBezTo>
                    <a:pt x="20320" y="290830"/>
                    <a:pt x="26670" y="1283970"/>
                    <a:pt x="29210" y="1324610"/>
                  </a:cubicBezTo>
                  <a:cubicBezTo>
                    <a:pt x="29210" y="1367790"/>
                    <a:pt x="29210" y="1412240"/>
                    <a:pt x="30480" y="1455420"/>
                  </a:cubicBezTo>
                  <a:cubicBezTo>
                    <a:pt x="30480" y="1487170"/>
                    <a:pt x="33020" y="1518920"/>
                    <a:pt x="33020" y="1550670"/>
                  </a:cubicBezTo>
                  <a:cubicBezTo>
                    <a:pt x="33020" y="1584960"/>
                    <a:pt x="33020" y="1619250"/>
                    <a:pt x="31750" y="1653540"/>
                  </a:cubicBezTo>
                  <a:cubicBezTo>
                    <a:pt x="31750" y="1657350"/>
                    <a:pt x="31750" y="1659890"/>
                    <a:pt x="31750" y="1663700"/>
                  </a:cubicBezTo>
                  <a:cubicBezTo>
                    <a:pt x="31750" y="1673860"/>
                    <a:pt x="35560" y="1677670"/>
                    <a:pt x="44450" y="1677670"/>
                  </a:cubicBezTo>
                  <a:cubicBezTo>
                    <a:pt x="68851" y="1677670"/>
                    <a:pt x="105525" y="1678940"/>
                    <a:pt x="139578" y="1678940"/>
                  </a:cubicBezTo>
                  <a:cubicBezTo>
                    <a:pt x="189349" y="1678940"/>
                    <a:pt x="241739" y="1676400"/>
                    <a:pt x="291510" y="1678940"/>
                  </a:cubicBezTo>
                  <a:cubicBezTo>
                    <a:pt x="372714" y="1682750"/>
                    <a:pt x="453919" y="1685290"/>
                    <a:pt x="535124" y="1684020"/>
                  </a:cubicBezTo>
                  <a:cubicBezTo>
                    <a:pt x="587514" y="1682750"/>
                    <a:pt x="637285" y="1685290"/>
                    <a:pt x="689675" y="1685290"/>
                  </a:cubicBezTo>
                  <a:cubicBezTo>
                    <a:pt x="765641" y="1685290"/>
                    <a:pt x="841606" y="1684020"/>
                    <a:pt x="917572" y="1685290"/>
                  </a:cubicBezTo>
                  <a:cubicBezTo>
                    <a:pt x="1030211" y="1686560"/>
                    <a:pt x="2266619" y="1676400"/>
                    <a:pt x="2381877" y="1678940"/>
                  </a:cubicBezTo>
                  <a:cubicBezTo>
                    <a:pt x="2431648" y="1680210"/>
                    <a:pt x="2481418" y="1681480"/>
                    <a:pt x="2528570" y="1681480"/>
                  </a:cubicBezTo>
                  <a:cubicBezTo>
                    <a:pt x="2615013" y="1684020"/>
                    <a:pt x="2698838" y="1680210"/>
                    <a:pt x="2785282" y="1684020"/>
                  </a:cubicBezTo>
                  <a:cubicBezTo>
                    <a:pt x="2856008" y="1686560"/>
                    <a:pt x="2926735" y="1686560"/>
                    <a:pt x="2997462" y="1689100"/>
                  </a:cubicBezTo>
                  <a:cubicBezTo>
                    <a:pt x="3102242" y="1692910"/>
                    <a:pt x="3207022" y="1695450"/>
                    <a:pt x="3311803" y="1696720"/>
                  </a:cubicBezTo>
                  <a:cubicBezTo>
                    <a:pt x="3351095" y="1696720"/>
                    <a:pt x="3371696" y="1695450"/>
                    <a:pt x="3392016" y="1695450"/>
                  </a:cubicBezTo>
                  <a:close/>
                </a:path>
              </a:pathLst>
            </a:custGeom>
            <a:solidFill>
              <a:srgbClr val="000000"/>
            </a:solidFill>
          </p:spPr>
        </p:sp>
      </p:grpSp>
      <p:sp>
        <p:nvSpPr>
          <p:cNvPr name="AutoShape 7" id="7"/>
          <p:cNvSpPr/>
          <p:nvPr/>
        </p:nvSpPr>
        <p:spPr>
          <a:xfrm rot="-578298">
            <a:off x="11828319" y="6711376"/>
            <a:ext cx="897347" cy="231060"/>
          </a:xfrm>
          <a:prstGeom prst="rect">
            <a:avLst/>
          </a:prstGeom>
          <a:solidFill>
            <a:srgbClr val="000000"/>
          </a:solidFill>
        </p:spPr>
      </p:sp>
      <p:sp>
        <p:nvSpPr>
          <p:cNvPr name="Freeform 8" id="8"/>
          <p:cNvSpPr/>
          <p:nvPr/>
        </p:nvSpPr>
        <p:spPr>
          <a:xfrm flipH="false" flipV="false" rot="0">
            <a:off x="1028700" y="1028700"/>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4"/>
            <a:stretch>
              <a:fillRect l="0" t="0" r="0" b="0"/>
            </a:stretch>
          </a:blipFill>
        </p:spPr>
      </p:sp>
      <p:sp>
        <p:nvSpPr>
          <p:cNvPr name="TextBox 9" id="9"/>
          <p:cNvSpPr txBox="true"/>
          <p:nvPr/>
        </p:nvSpPr>
        <p:spPr>
          <a:xfrm rot="-413665">
            <a:off x="10578875" y="6965353"/>
            <a:ext cx="3995976" cy="1823738"/>
          </a:xfrm>
          <a:prstGeom prst="rect">
            <a:avLst/>
          </a:prstGeom>
        </p:spPr>
        <p:txBody>
          <a:bodyPr anchor="t" rtlCol="false" tIns="0" lIns="0" bIns="0" rIns="0">
            <a:spAutoFit/>
          </a:bodyPr>
          <a:lstStyle/>
          <a:p>
            <a:pPr algn="ctr" rtl="true" marL="0" indent="0" lvl="0">
              <a:lnSpc>
                <a:spcPts val="4974"/>
              </a:lnSpc>
            </a:pPr>
            <a:r>
              <a:rPr lang="ar-EG" b="true" sz="2487">
                <a:solidFill>
                  <a:srgbClr val="000000"/>
                </a:solidFill>
                <a:latin typeface="Vazir Bold"/>
                <a:ea typeface="Vazir Bold"/>
                <a:cs typeface="Vazir Bold"/>
                <a:sym typeface="Vazir Bold"/>
                <a:rtl val="true"/>
              </a:rPr>
              <a:t>راهنمای بررسی تاثیر عوامل محیطی بر کسب‌وکار و شناسایی فرصت‌ها و تهدیدها</a:t>
            </a:r>
          </a:p>
        </p:txBody>
      </p:sp>
      <p:sp>
        <p:nvSpPr>
          <p:cNvPr name="TextBox 10" id="10"/>
          <p:cNvSpPr txBox="true"/>
          <p:nvPr/>
        </p:nvSpPr>
        <p:spPr>
          <a:xfrm rot="0">
            <a:off x="11046503" y="981075"/>
            <a:ext cx="6212797" cy="405765"/>
          </a:xfrm>
          <a:prstGeom prst="rect">
            <a:avLst/>
          </a:prstGeom>
        </p:spPr>
        <p:txBody>
          <a:bodyPr anchor="t" rtlCol="false" tIns="0" lIns="0" bIns="0" rIns="0">
            <a:spAutoFit/>
          </a:bodyPr>
          <a:lstStyle/>
          <a:p>
            <a:pPr algn="just" rtl="true">
              <a:lnSpc>
                <a:spcPts val="3359"/>
              </a:lnSpc>
            </a:pPr>
            <a:r>
              <a:rPr lang="ar-EG" sz="2400">
                <a:solidFill>
                  <a:srgbClr val="000000"/>
                </a:solidFill>
                <a:latin typeface="Vazir"/>
                <a:ea typeface="Vazir"/>
                <a:cs typeface="Vazir"/>
                <a:sym typeface="Vazir"/>
                <a:rtl val="true"/>
              </a:rPr>
              <a:t>#راهنمای_کاربردی</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2"/>
            <a:stretch>
              <a:fillRect l="0" t="0" r="0" b="0"/>
            </a:stretch>
          </a:blipFill>
        </p:spPr>
      </p:sp>
      <p:sp>
        <p:nvSpPr>
          <p:cNvPr name="Freeform 3" id="3"/>
          <p:cNvSpPr/>
          <p:nvPr/>
        </p:nvSpPr>
        <p:spPr>
          <a:xfrm flipH="false" flipV="false" rot="0">
            <a:off x="9490587" y="1290907"/>
            <a:ext cx="6719674" cy="1343935"/>
          </a:xfrm>
          <a:custGeom>
            <a:avLst/>
            <a:gdLst/>
            <a:ahLst/>
            <a:cxnLst/>
            <a:rect r="r" b="b" t="t" l="l"/>
            <a:pathLst>
              <a:path h="1343935" w="6719674">
                <a:moveTo>
                  <a:pt x="0" y="0"/>
                </a:moveTo>
                <a:lnTo>
                  <a:pt x="6719674" y="0"/>
                </a:lnTo>
                <a:lnTo>
                  <a:pt x="6719674" y="1343935"/>
                </a:lnTo>
                <a:lnTo>
                  <a:pt x="0" y="13439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9490587" y="1587179"/>
            <a:ext cx="6496665" cy="717042"/>
          </a:xfrm>
          <a:prstGeom prst="rect">
            <a:avLst/>
          </a:prstGeom>
        </p:spPr>
        <p:txBody>
          <a:bodyPr anchor="t" rtlCol="false" tIns="0" lIns="0" bIns="0" rIns="0">
            <a:spAutoFit/>
          </a:bodyPr>
          <a:lstStyle/>
          <a:p>
            <a:pPr algn="r" rtl="true" marL="0" indent="0" lvl="0">
              <a:lnSpc>
                <a:spcPts val="5664"/>
              </a:lnSpc>
              <a:spcBef>
                <a:spcPct val="0"/>
              </a:spcBef>
            </a:pPr>
            <a:r>
              <a:rPr lang="en-US" b="true" sz="4800">
                <a:solidFill>
                  <a:srgbClr val="000000"/>
                </a:solidFill>
                <a:latin typeface="Pinar Bold"/>
                <a:ea typeface="Pinar Bold"/>
                <a:cs typeface="Pinar Bold"/>
                <a:sym typeface="Pinar Bold"/>
              </a:rPr>
              <a:t>P</a:t>
            </a:r>
            <a:r>
              <a:rPr lang="ar-EG" b="true" sz="4800">
                <a:solidFill>
                  <a:srgbClr val="000000"/>
                </a:solidFill>
                <a:latin typeface="Pinar Bold"/>
                <a:ea typeface="Pinar Bold"/>
                <a:cs typeface="Pinar Bold"/>
                <a:sym typeface="Pinar Bold"/>
                <a:rtl val="true"/>
              </a:rPr>
              <a:t>: شرایط تکونولوژیکی</a:t>
            </a:r>
          </a:p>
        </p:txBody>
      </p:sp>
      <p:sp>
        <p:nvSpPr>
          <p:cNvPr name="TextBox 5" id="5"/>
          <p:cNvSpPr txBox="true"/>
          <p:nvPr/>
        </p:nvSpPr>
        <p:spPr>
          <a:xfrm rot="0">
            <a:off x="1831309" y="3007911"/>
            <a:ext cx="14155943" cy="6764275"/>
          </a:xfrm>
          <a:prstGeom prst="rect">
            <a:avLst/>
          </a:prstGeom>
        </p:spPr>
        <p:txBody>
          <a:bodyPr anchor="t" rtlCol="false" tIns="0" lIns="0" bIns="0" rIns="0">
            <a:spAutoFit/>
          </a:bodyPr>
          <a:lstStyle/>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محدودیت در دسترسی به پلتفرم‌های آموزشی جهانی: </a:t>
            </a:r>
            <a:r>
              <a:rPr lang="ar-EG" sz="2799">
                <a:solidFill>
                  <a:srgbClr val="000000"/>
                </a:solidFill>
                <a:latin typeface="Vazir"/>
                <a:ea typeface="Vazir"/>
                <a:cs typeface="Vazir"/>
                <a:sym typeface="Vazir"/>
                <a:rtl val="true"/>
              </a:rPr>
              <a:t>اگر اینترنت بین‌المللی قطع شود، سایت باید زیرساخت محتوای خود را به‌طور کامل داخلی کند.</a:t>
            </a:r>
          </a:p>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ن</a:t>
            </a:r>
            <a:r>
              <a:rPr lang="ar-EG" b="true" sz="2799">
                <a:solidFill>
                  <a:srgbClr val="000000"/>
                </a:solidFill>
                <a:latin typeface="Vazir Bold"/>
                <a:ea typeface="Vazir Bold"/>
                <a:cs typeface="Vazir Bold"/>
                <a:sym typeface="Vazir Bold"/>
                <a:rtl val="true"/>
              </a:rPr>
              <a:t>یاز به بسترهای بومی و مقاوم:</a:t>
            </a:r>
            <a:r>
              <a:rPr lang="ar-EG" sz="2799">
                <a:solidFill>
                  <a:srgbClr val="000000"/>
                </a:solidFill>
                <a:latin typeface="Vazir"/>
                <a:ea typeface="Vazir"/>
                <a:cs typeface="Vazir"/>
                <a:sym typeface="Vazir"/>
                <a:rtl val="true"/>
              </a:rPr>
              <a:t> سرمایه‌گذاری روی </a:t>
            </a:r>
            <a:r>
              <a:rPr lang="en-US" sz="2799">
                <a:solidFill>
                  <a:srgbClr val="000000"/>
                </a:solidFill>
                <a:latin typeface="Vazir"/>
                <a:ea typeface="Vazir"/>
                <a:cs typeface="Vazir"/>
                <a:sym typeface="Vazir"/>
              </a:rPr>
              <a:t>CDN</a:t>
            </a:r>
            <a:r>
              <a:rPr lang="ar-EG" sz="2799">
                <a:solidFill>
                  <a:srgbClr val="000000"/>
                </a:solidFill>
                <a:latin typeface="Vazir"/>
                <a:ea typeface="Vazir"/>
                <a:cs typeface="Vazir"/>
                <a:sym typeface="Vazir"/>
                <a:rtl val="true"/>
              </a:rPr>
              <a:t> داخلی، ساختن سیستم مدیریت آموزش (</a:t>
            </a:r>
            <a:r>
              <a:rPr lang="en-US" sz="2799">
                <a:solidFill>
                  <a:srgbClr val="000000"/>
                </a:solidFill>
                <a:latin typeface="Vazir"/>
                <a:ea typeface="Vazir"/>
                <a:cs typeface="Vazir"/>
                <a:sym typeface="Vazir"/>
              </a:rPr>
              <a:t>LMS</a:t>
            </a:r>
            <a:r>
              <a:rPr lang="ar-EG" sz="2799">
                <a:solidFill>
                  <a:srgbClr val="000000"/>
                </a:solidFill>
                <a:latin typeface="Vazir"/>
                <a:ea typeface="Vazir"/>
                <a:cs typeface="Vazir"/>
                <a:sym typeface="Vazir"/>
                <a:rtl val="true"/>
              </a:rPr>
              <a:t>) داخلی و استفاده از پلتفرم‌های بومی مثل اسکای روم برای برگزاری کلاس آنلاین؛ از راکت چت یا بیگ بلو باتن با سرور داخلی نیز می‌توان برای تشکیل گروه و برگزاری دوره آنلاین استفاده کرد.</a:t>
            </a:r>
          </a:p>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ف</a:t>
            </a:r>
            <a:r>
              <a:rPr lang="ar-EG" b="true" sz="2799">
                <a:solidFill>
                  <a:srgbClr val="000000"/>
                </a:solidFill>
                <a:latin typeface="Vazir Bold"/>
                <a:ea typeface="Vazir Bold"/>
                <a:cs typeface="Vazir Bold"/>
                <a:sym typeface="Vazir Bold"/>
                <a:rtl val="true"/>
              </a:rPr>
              <a:t>رصت استفاده از هوش مصنوعی بومی: </a:t>
            </a:r>
            <a:r>
              <a:rPr lang="ar-EG" sz="2799">
                <a:solidFill>
                  <a:srgbClr val="000000"/>
                </a:solidFill>
                <a:latin typeface="Vazir"/>
                <a:ea typeface="Vazir"/>
                <a:cs typeface="Vazir"/>
                <a:sym typeface="Vazir"/>
                <a:rtl val="true"/>
              </a:rPr>
              <a:t>می‌توان از برخی ابزارهای هوش مصنوعی داخلی یا حتی به شکل ترکیبی، برای تولید محتوا، ساخت اسکریپت‌های تبلیغاتی و پاسخ‌گویی خودکار به دانشجویان استفاده کرد یا اینکه راهی برای دور زدن محدودیت‌های اینترنتی پیدا کرد.</a:t>
            </a:r>
          </a:p>
          <a:p>
            <a:pPr algn="r" rtl="true">
              <a:lnSpc>
                <a:spcPts val="6047"/>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2"/>
            <a:stretch>
              <a:fillRect l="0" t="0" r="0" b="0"/>
            </a:stretch>
          </a:blipFill>
        </p:spPr>
      </p:sp>
      <p:sp>
        <p:nvSpPr>
          <p:cNvPr name="Freeform 3" id="3"/>
          <p:cNvSpPr/>
          <p:nvPr/>
        </p:nvSpPr>
        <p:spPr>
          <a:xfrm flipH="false" flipV="false" rot="0">
            <a:off x="9586654" y="1441153"/>
            <a:ext cx="6400598" cy="1280120"/>
          </a:xfrm>
          <a:custGeom>
            <a:avLst/>
            <a:gdLst/>
            <a:ahLst/>
            <a:cxnLst/>
            <a:rect r="r" b="b" t="t" l="l"/>
            <a:pathLst>
              <a:path h="1280120" w="6400598">
                <a:moveTo>
                  <a:pt x="0" y="0"/>
                </a:moveTo>
                <a:lnTo>
                  <a:pt x="6400598" y="0"/>
                </a:lnTo>
                <a:lnTo>
                  <a:pt x="6400598" y="1280120"/>
                </a:lnTo>
                <a:lnTo>
                  <a:pt x="0" y="1280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9144000" y="1587179"/>
            <a:ext cx="6843252" cy="717042"/>
          </a:xfrm>
          <a:prstGeom prst="rect">
            <a:avLst/>
          </a:prstGeom>
        </p:spPr>
        <p:txBody>
          <a:bodyPr anchor="t" rtlCol="false" tIns="0" lIns="0" bIns="0" rIns="0">
            <a:spAutoFit/>
          </a:bodyPr>
          <a:lstStyle/>
          <a:p>
            <a:pPr algn="r" rtl="true" marL="0" indent="0" lvl="0">
              <a:lnSpc>
                <a:spcPts val="5664"/>
              </a:lnSpc>
              <a:spcBef>
                <a:spcPct val="0"/>
              </a:spcBef>
            </a:pPr>
            <a:r>
              <a:rPr lang="en-US" b="true" sz="4800">
                <a:solidFill>
                  <a:srgbClr val="000000"/>
                </a:solidFill>
                <a:latin typeface="Pinar Bold"/>
                <a:ea typeface="Pinar Bold"/>
                <a:cs typeface="Pinar Bold"/>
                <a:sym typeface="Pinar Bold"/>
              </a:rPr>
              <a:t>P</a:t>
            </a:r>
            <a:r>
              <a:rPr lang="ar-EG" b="true" sz="4800">
                <a:solidFill>
                  <a:srgbClr val="000000"/>
                </a:solidFill>
                <a:latin typeface="Pinar Bold"/>
                <a:ea typeface="Pinar Bold"/>
                <a:cs typeface="Pinar Bold"/>
                <a:sym typeface="Pinar Bold"/>
                <a:rtl val="true"/>
              </a:rPr>
              <a:t>: شرایط زیست محیطی</a:t>
            </a:r>
          </a:p>
        </p:txBody>
      </p:sp>
      <p:sp>
        <p:nvSpPr>
          <p:cNvPr name="TextBox 5" id="5"/>
          <p:cNvSpPr txBox="true"/>
          <p:nvPr/>
        </p:nvSpPr>
        <p:spPr>
          <a:xfrm rot="0">
            <a:off x="1831309" y="3007911"/>
            <a:ext cx="14155943" cy="3716275"/>
          </a:xfrm>
          <a:prstGeom prst="rect">
            <a:avLst/>
          </a:prstGeom>
        </p:spPr>
        <p:txBody>
          <a:bodyPr anchor="t" rtlCol="false" tIns="0" lIns="0" bIns="0" rIns="0">
            <a:spAutoFit/>
          </a:bodyPr>
          <a:lstStyle/>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کم‌اهمیت در حوزه آنلاین: </a:t>
            </a:r>
            <a:r>
              <a:rPr lang="ar-EG" sz="2799">
                <a:solidFill>
                  <a:srgbClr val="000000"/>
                </a:solidFill>
                <a:latin typeface="Vazir"/>
                <a:ea typeface="Vazir"/>
                <a:cs typeface="Vazir"/>
                <a:sym typeface="Vazir"/>
                <a:rtl val="true"/>
              </a:rPr>
              <a:t>به‌طور مستقیم تأثیر کمی دارد؛ اما در صورت قطع برق، بحران سوخت یا محدو</a:t>
            </a:r>
            <a:r>
              <a:rPr lang="ar-EG" sz="2799">
                <a:solidFill>
                  <a:srgbClr val="000000"/>
                </a:solidFill>
                <a:latin typeface="Vazir"/>
                <a:ea typeface="Vazir"/>
                <a:cs typeface="Vazir"/>
                <a:sym typeface="Vazir"/>
                <a:rtl val="true"/>
              </a:rPr>
              <a:t>د</a:t>
            </a:r>
            <a:r>
              <a:rPr lang="ar-EG" sz="2799">
                <a:solidFill>
                  <a:srgbClr val="000000"/>
                </a:solidFill>
                <a:latin typeface="Vazir"/>
                <a:ea typeface="Vazir"/>
                <a:cs typeface="Vazir"/>
                <a:sym typeface="Vazir"/>
                <a:rtl val="true"/>
              </a:rPr>
              <a:t>یت زیرساخت، امکان برگزاری کلاس‌ها، وبینارها یا دسترسی به دوره‌ها مختل می‌شود.</a:t>
            </a:r>
          </a:p>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افزایش استفاده از منابع دیجیتال به جای فیزیکی:</a:t>
            </a:r>
            <a:r>
              <a:rPr lang="ar-EG" sz="2799">
                <a:solidFill>
                  <a:srgbClr val="000000"/>
                </a:solidFill>
                <a:latin typeface="Vazir"/>
                <a:ea typeface="Vazir"/>
                <a:cs typeface="Vazir"/>
                <a:sym typeface="Vazir"/>
                <a:rtl val="true"/>
              </a:rPr>
              <a:t> این یک مزیت سبز محسوب می‌شود، زیرا نیازی به حمل‌ونقل و چاپ نیست.</a:t>
            </a:r>
          </a:p>
          <a:p>
            <a:pPr algn="r" rtl="true">
              <a:lnSpc>
                <a:spcPts val="6047"/>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2"/>
            <a:stretch>
              <a:fillRect l="0" t="0" r="0" b="0"/>
            </a:stretch>
          </a:blipFill>
        </p:spPr>
      </p:sp>
      <p:sp>
        <p:nvSpPr>
          <p:cNvPr name="Freeform 3" id="3"/>
          <p:cNvSpPr/>
          <p:nvPr/>
        </p:nvSpPr>
        <p:spPr>
          <a:xfrm flipH="false" flipV="false" rot="0">
            <a:off x="11160760" y="1441153"/>
            <a:ext cx="4826491" cy="965298"/>
          </a:xfrm>
          <a:custGeom>
            <a:avLst/>
            <a:gdLst/>
            <a:ahLst/>
            <a:cxnLst/>
            <a:rect r="r" b="b" t="t" l="l"/>
            <a:pathLst>
              <a:path h="965298" w="4826491">
                <a:moveTo>
                  <a:pt x="0" y="0"/>
                </a:moveTo>
                <a:lnTo>
                  <a:pt x="4826492" y="0"/>
                </a:lnTo>
                <a:lnTo>
                  <a:pt x="4826492" y="965299"/>
                </a:lnTo>
                <a:lnTo>
                  <a:pt x="0" y="9652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9144000" y="1587179"/>
            <a:ext cx="6843252" cy="717042"/>
          </a:xfrm>
          <a:prstGeom prst="rect">
            <a:avLst/>
          </a:prstGeom>
        </p:spPr>
        <p:txBody>
          <a:bodyPr anchor="t" rtlCol="false" tIns="0" lIns="0" bIns="0" rIns="0">
            <a:spAutoFit/>
          </a:bodyPr>
          <a:lstStyle/>
          <a:p>
            <a:pPr algn="r" rtl="true" marL="0" indent="0" lvl="0">
              <a:lnSpc>
                <a:spcPts val="5664"/>
              </a:lnSpc>
              <a:spcBef>
                <a:spcPct val="0"/>
              </a:spcBef>
            </a:pPr>
            <a:r>
              <a:rPr lang="en-US" b="true" sz="4800">
                <a:solidFill>
                  <a:srgbClr val="000000"/>
                </a:solidFill>
                <a:latin typeface="Pinar Bold"/>
                <a:ea typeface="Pinar Bold"/>
                <a:cs typeface="Pinar Bold"/>
                <a:sym typeface="Pinar Bold"/>
              </a:rPr>
              <a:t>P</a:t>
            </a:r>
            <a:r>
              <a:rPr lang="ar-EG" b="true" sz="4800">
                <a:solidFill>
                  <a:srgbClr val="000000"/>
                </a:solidFill>
                <a:latin typeface="Pinar Bold"/>
                <a:ea typeface="Pinar Bold"/>
                <a:cs typeface="Pinar Bold"/>
                <a:sym typeface="Pinar Bold"/>
                <a:rtl val="true"/>
              </a:rPr>
              <a:t>: شرایط قانونی </a:t>
            </a:r>
          </a:p>
        </p:txBody>
      </p:sp>
      <p:sp>
        <p:nvSpPr>
          <p:cNvPr name="TextBox 5" id="5"/>
          <p:cNvSpPr txBox="true"/>
          <p:nvPr/>
        </p:nvSpPr>
        <p:spPr>
          <a:xfrm rot="0">
            <a:off x="1831309" y="3007911"/>
            <a:ext cx="14155943" cy="5240275"/>
          </a:xfrm>
          <a:prstGeom prst="rect">
            <a:avLst/>
          </a:prstGeom>
        </p:spPr>
        <p:txBody>
          <a:bodyPr anchor="t" rtlCol="false" tIns="0" lIns="0" bIns="0" rIns="0">
            <a:spAutoFit/>
          </a:bodyPr>
          <a:lstStyle/>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افزایش نظارت بر محتوای آموزشی:</a:t>
            </a:r>
            <a:r>
              <a:rPr lang="ar-EG" sz="2799">
                <a:solidFill>
                  <a:srgbClr val="000000"/>
                </a:solidFill>
                <a:latin typeface="Vazir"/>
                <a:ea typeface="Vazir"/>
                <a:cs typeface="Vazir"/>
                <a:sym typeface="Vazir"/>
                <a:rtl val="true"/>
              </a:rPr>
              <a:t> ممکن است دولت نظارت بیشتری بر محتواهای آموزشی اعمال کند؛ مخصوصاً اگر دوره‌ها شامل مفاهیم غربی، سرمایه‌گذاری یا تبلیغات در رسانه‌های خارجی (مثل تبلیغات گوگل) باشند.</a:t>
            </a:r>
          </a:p>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مجوزهای سخت‌گیرانه‌تر برای فعالیت آموزشی آنلاین: </a:t>
            </a:r>
            <a:r>
              <a:rPr lang="ar-EG" sz="2799">
                <a:solidFill>
                  <a:srgbClr val="000000"/>
                </a:solidFill>
                <a:latin typeface="Vazir"/>
                <a:ea typeface="Vazir"/>
                <a:cs typeface="Vazir"/>
                <a:sym typeface="Vazir"/>
                <a:rtl val="true"/>
              </a:rPr>
              <a:t>اگر سایت بدون مجوز فعالیت کند، ممکن است فیلتر یا محدود شود. داشتن اینماد، مجوز از وزارت ارشاد یا آموزش عالی اهمیت دوچندانی پیدا می‌کند.</a:t>
            </a:r>
          </a:p>
          <a:p>
            <a:pPr algn="r" rtl="true">
              <a:lnSpc>
                <a:spcPts val="6047"/>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875081" y="1773364"/>
            <a:ext cx="16230600" cy="7228288"/>
            <a:chOff x="0" y="0"/>
            <a:chExt cx="26225716" cy="11679606"/>
          </a:xfrm>
        </p:grpSpPr>
        <p:sp>
          <p:nvSpPr>
            <p:cNvPr name="Freeform 3" id="3"/>
            <p:cNvSpPr/>
            <p:nvPr/>
          </p:nvSpPr>
          <p:spPr>
            <a:xfrm flipH="false" flipV="false" rot="0">
              <a:off x="57150" y="58420"/>
              <a:ext cx="26155867" cy="11608486"/>
            </a:xfrm>
            <a:custGeom>
              <a:avLst/>
              <a:gdLst/>
              <a:ahLst/>
              <a:cxnLst/>
              <a:rect r="r" b="b" t="t" l="l"/>
              <a:pathLst>
                <a:path h="11608486" w="26155867">
                  <a:moveTo>
                    <a:pt x="26070775" y="11578006"/>
                  </a:moveTo>
                  <a:lnTo>
                    <a:pt x="0" y="11578006"/>
                  </a:lnTo>
                  <a:cubicBezTo>
                    <a:pt x="5080" y="11595786"/>
                    <a:pt x="21590" y="11608486"/>
                    <a:pt x="40640" y="11608486"/>
                  </a:cubicBezTo>
                  <a:lnTo>
                    <a:pt x="26112685" y="11608486"/>
                  </a:lnTo>
                  <a:cubicBezTo>
                    <a:pt x="26136817" y="11608486"/>
                    <a:pt x="26155867" y="11589436"/>
                    <a:pt x="26155867" y="11565306"/>
                  </a:cubicBezTo>
                  <a:lnTo>
                    <a:pt x="26155867" y="40640"/>
                  </a:lnTo>
                  <a:cubicBezTo>
                    <a:pt x="26155867" y="21590"/>
                    <a:pt x="26143167" y="6350"/>
                    <a:pt x="26126656" y="0"/>
                  </a:cubicBezTo>
                  <a:lnTo>
                    <a:pt x="26126656" y="11522126"/>
                  </a:lnTo>
                  <a:cubicBezTo>
                    <a:pt x="26126656" y="11552606"/>
                    <a:pt x="26101256" y="11578006"/>
                    <a:pt x="26070775" y="11578006"/>
                  </a:cubicBezTo>
                  <a:close/>
                </a:path>
              </a:pathLst>
            </a:custGeom>
            <a:solidFill>
              <a:srgbClr val="000000"/>
            </a:solidFill>
          </p:spPr>
        </p:sp>
        <p:sp>
          <p:nvSpPr>
            <p:cNvPr name="Freeform 4" id="4"/>
            <p:cNvSpPr/>
            <p:nvPr/>
          </p:nvSpPr>
          <p:spPr>
            <a:xfrm flipH="false" flipV="false" rot="0">
              <a:off x="12700" y="12700"/>
              <a:ext cx="26158406" cy="11611026"/>
            </a:xfrm>
            <a:custGeom>
              <a:avLst/>
              <a:gdLst/>
              <a:ahLst/>
              <a:cxnLst/>
              <a:rect r="r" b="b" t="t" l="l"/>
              <a:pathLst>
                <a:path h="11611026" w="26158406">
                  <a:moveTo>
                    <a:pt x="43180" y="11611026"/>
                  </a:moveTo>
                  <a:lnTo>
                    <a:pt x="26115225" y="11611026"/>
                  </a:lnTo>
                  <a:cubicBezTo>
                    <a:pt x="26139356" y="11611026"/>
                    <a:pt x="26158406" y="11591976"/>
                    <a:pt x="26158406" y="11567846"/>
                  </a:cubicBezTo>
                  <a:lnTo>
                    <a:pt x="26158406" y="43180"/>
                  </a:lnTo>
                  <a:cubicBezTo>
                    <a:pt x="26158406" y="19050"/>
                    <a:pt x="26139356" y="0"/>
                    <a:pt x="26115225" y="0"/>
                  </a:cubicBezTo>
                  <a:lnTo>
                    <a:pt x="43180" y="0"/>
                  </a:lnTo>
                  <a:cubicBezTo>
                    <a:pt x="19050" y="0"/>
                    <a:pt x="0" y="19050"/>
                    <a:pt x="0" y="43180"/>
                  </a:cubicBezTo>
                  <a:lnTo>
                    <a:pt x="0" y="11567846"/>
                  </a:lnTo>
                  <a:cubicBezTo>
                    <a:pt x="0" y="11591976"/>
                    <a:pt x="19050" y="11611026"/>
                    <a:pt x="43180" y="11611026"/>
                  </a:cubicBezTo>
                  <a:close/>
                </a:path>
              </a:pathLst>
            </a:custGeom>
            <a:solidFill>
              <a:srgbClr val="F8F8F8"/>
            </a:solidFill>
          </p:spPr>
        </p:sp>
        <p:sp>
          <p:nvSpPr>
            <p:cNvPr name="Freeform 5" id="5"/>
            <p:cNvSpPr/>
            <p:nvPr/>
          </p:nvSpPr>
          <p:spPr>
            <a:xfrm flipH="false" flipV="false" rot="0">
              <a:off x="0" y="0"/>
              <a:ext cx="26225717" cy="11679606"/>
            </a:xfrm>
            <a:custGeom>
              <a:avLst/>
              <a:gdLst/>
              <a:ahLst/>
              <a:cxnLst/>
              <a:rect r="r" b="b" t="t" l="l"/>
              <a:pathLst>
                <a:path h="11679606" w="26225717">
                  <a:moveTo>
                    <a:pt x="26182535" y="44450"/>
                  </a:moveTo>
                  <a:cubicBezTo>
                    <a:pt x="26177456" y="19050"/>
                    <a:pt x="26154596" y="0"/>
                    <a:pt x="26127925" y="0"/>
                  </a:cubicBezTo>
                  <a:lnTo>
                    <a:pt x="55880" y="0"/>
                  </a:lnTo>
                  <a:cubicBezTo>
                    <a:pt x="25400" y="0"/>
                    <a:pt x="0" y="25400"/>
                    <a:pt x="0" y="55880"/>
                  </a:cubicBezTo>
                  <a:lnTo>
                    <a:pt x="0" y="11580546"/>
                  </a:lnTo>
                  <a:cubicBezTo>
                    <a:pt x="0" y="11607216"/>
                    <a:pt x="17780" y="11628806"/>
                    <a:pt x="43180" y="11635156"/>
                  </a:cubicBezTo>
                  <a:cubicBezTo>
                    <a:pt x="48260" y="11660556"/>
                    <a:pt x="71120" y="11679606"/>
                    <a:pt x="97790" y="11679606"/>
                  </a:cubicBezTo>
                  <a:lnTo>
                    <a:pt x="26169835" y="11679606"/>
                  </a:lnTo>
                  <a:cubicBezTo>
                    <a:pt x="26200317" y="11679606"/>
                    <a:pt x="26225717" y="11654206"/>
                    <a:pt x="26225717" y="11623726"/>
                  </a:cubicBezTo>
                  <a:lnTo>
                    <a:pt x="26225717" y="99060"/>
                  </a:lnTo>
                  <a:cubicBezTo>
                    <a:pt x="26225717" y="72390"/>
                    <a:pt x="26207935" y="50800"/>
                    <a:pt x="26182535" y="44450"/>
                  </a:cubicBezTo>
                  <a:close/>
                  <a:moveTo>
                    <a:pt x="12700" y="11580546"/>
                  </a:moveTo>
                  <a:lnTo>
                    <a:pt x="12700" y="55880"/>
                  </a:lnTo>
                  <a:cubicBezTo>
                    <a:pt x="12700" y="31750"/>
                    <a:pt x="31750" y="12700"/>
                    <a:pt x="55880" y="12700"/>
                  </a:cubicBezTo>
                  <a:lnTo>
                    <a:pt x="26127925" y="12700"/>
                  </a:lnTo>
                  <a:cubicBezTo>
                    <a:pt x="26152056" y="12700"/>
                    <a:pt x="26171106" y="31750"/>
                    <a:pt x="26171106" y="55880"/>
                  </a:cubicBezTo>
                  <a:lnTo>
                    <a:pt x="26171106" y="11580546"/>
                  </a:lnTo>
                  <a:cubicBezTo>
                    <a:pt x="26171106" y="11604676"/>
                    <a:pt x="26152056" y="11623726"/>
                    <a:pt x="26127925" y="11623726"/>
                  </a:cubicBezTo>
                  <a:lnTo>
                    <a:pt x="55880" y="11623726"/>
                  </a:lnTo>
                  <a:cubicBezTo>
                    <a:pt x="31750" y="11623726"/>
                    <a:pt x="12700" y="11604676"/>
                    <a:pt x="12700" y="11580546"/>
                  </a:cubicBezTo>
                  <a:close/>
                  <a:moveTo>
                    <a:pt x="26213017" y="11623726"/>
                  </a:moveTo>
                  <a:cubicBezTo>
                    <a:pt x="26213017" y="11647856"/>
                    <a:pt x="26193967" y="11666906"/>
                    <a:pt x="26169835" y="11666906"/>
                  </a:cubicBezTo>
                  <a:lnTo>
                    <a:pt x="97790" y="11666906"/>
                  </a:lnTo>
                  <a:cubicBezTo>
                    <a:pt x="78740" y="11666906"/>
                    <a:pt x="62230" y="11654206"/>
                    <a:pt x="57150" y="11636426"/>
                  </a:cubicBezTo>
                  <a:lnTo>
                    <a:pt x="26127925" y="11636426"/>
                  </a:lnTo>
                  <a:cubicBezTo>
                    <a:pt x="26158406" y="11636426"/>
                    <a:pt x="26183806" y="11611026"/>
                    <a:pt x="26183806" y="11580546"/>
                  </a:cubicBezTo>
                  <a:lnTo>
                    <a:pt x="26183806" y="58420"/>
                  </a:lnTo>
                  <a:cubicBezTo>
                    <a:pt x="26200317" y="64770"/>
                    <a:pt x="26213017" y="80010"/>
                    <a:pt x="26213017" y="99060"/>
                  </a:cubicBezTo>
                  <a:lnTo>
                    <a:pt x="26213017" y="11623726"/>
                  </a:lnTo>
                  <a:close/>
                </a:path>
              </a:pathLst>
            </a:custGeom>
            <a:solidFill>
              <a:srgbClr val="000000"/>
            </a:solidFill>
          </p:spPr>
        </p:sp>
      </p:grpSp>
      <p:sp>
        <p:nvSpPr>
          <p:cNvPr name="TextBox 6" id="6"/>
          <p:cNvSpPr txBox="true"/>
          <p:nvPr/>
        </p:nvSpPr>
        <p:spPr>
          <a:xfrm rot="0">
            <a:off x="13895803" y="399279"/>
            <a:ext cx="3209878" cy="1130077"/>
          </a:xfrm>
          <a:prstGeom prst="rect">
            <a:avLst/>
          </a:prstGeom>
        </p:spPr>
        <p:txBody>
          <a:bodyPr anchor="t" rtlCol="false" tIns="0" lIns="0" bIns="0" rIns="0">
            <a:spAutoFit/>
          </a:bodyPr>
          <a:lstStyle/>
          <a:p>
            <a:pPr algn="r" rtl="true">
              <a:lnSpc>
                <a:spcPts val="8706"/>
              </a:lnSpc>
            </a:pPr>
            <a:r>
              <a:rPr lang="ar-EG" b="true" sz="8213">
                <a:solidFill>
                  <a:srgbClr val="7C55F1"/>
                </a:solidFill>
                <a:latin typeface="Pinar Bold"/>
                <a:ea typeface="Pinar Bold"/>
                <a:cs typeface="Pinar Bold"/>
                <a:sym typeface="Pinar Bold"/>
                <a:rtl val="true"/>
              </a:rPr>
              <a:t>نتیجه؟</a:t>
            </a:r>
          </a:p>
        </p:txBody>
      </p:sp>
      <p:grpSp>
        <p:nvGrpSpPr>
          <p:cNvPr name="Group 7" id="7"/>
          <p:cNvGrpSpPr/>
          <p:nvPr/>
        </p:nvGrpSpPr>
        <p:grpSpPr>
          <a:xfrm rot="0">
            <a:off x="1028700" y="1028700"/>
            <a:ext cx="8115300" cy="1001312"/>
            <a:chOff x="0" y="0"/>
            <a:chExt cx="11772975" cy="1452617"/>
          </a:xfrm>
        </p:grpSpPr>
        <p:sp>
          <p:nvSpPr>
            <p:cNvPr name="Freeform 8" id="8"/>
            <p:cNvSpPr/>
            <p:nvPr/>
          </p:nvSpPr>
          <p:spPr>
            <a:xfrm flipH="false" flipV="false" rot="0">
              <a:off x="57150" y="58420"/>
              <a:ext cx="11703125" cy="1381497"/>
            </a:xfrm>
            <a:custGeom>
              <a:avLst/>
              <a:gdLst/>
              <a:ahLst/>
              <a:cxnLst/>
              <a:rect r="r" b="b" t="t" l="l"/>
              <a:pathLst>
                <a:path h="1381497" w="11703125">
                  <a:moveTo>
                    <a:pt x="11618035" y="1351017"/>
                  </a:moveTo>
                  <a:lnTo>
                    <a:pt x="0" y="1351017"/>
                  </a:lnTo>
                  <a:cubicBezTo>
                    <a:pt x="5080" y="1368797"/>
                    <a:pt x="21590" y="1381497"/>
                    <a:pt x="40640" y="1381497"/>
                  </a:cubicBezTo>
                  <a:lnTo>
                    <a:pt x="11659945" y="1381497"/>
                  </a:lnTo>
                  <a:cubicBezTo>
                    <a:pt x="11684075" y="1381497"/>
                    <a:pt x="11703125" y="1362447"/>
                    <a:pt x="11703125" y="1338317"/>
                  </a:cubicBezTo>
                  <a:lnTo>
                    <a:pt x="11703125" y="40640"/>
                  </a:lnTo>
                  <a:cubicBezTo>
                    <a:pt x="11703125" y="21590"/>
                    <a:pt x="11690425" y="6350"/>
                    <a:pt x="11673915" y="0"/>
                  </a:cubicBezTo>
                  <a:lnTo>
                    <a:pt x="11673915" y="1295137"/>
                  </a:lnTo>
                  <a:cubicBezTo>
                    <a:pt x="11673915" y="1325617"/>
                    <a:pt x="11648515" y="1351017"/>
                    <a:pt x="11618035" y="1351017"/>
                  </a:cubicBezTo>
                  <a:close/>
                </a:path>
              </a:pathLst>
            </a:custGeom>
            <a:solidFill>
              <a:srgbClr val="000000"/>
            </a:solidFill>
          </p:spPr>
        </p:sp>
        <p:sp>
          <p:nvSpPr>
            <p:cNvPr name="Freeform 9" id="9"/>
            <p:cNvSpPr/>
            <p:nvPr/>
          </p:nvSpPr>
          <p:spPr>
            <a:xfrm flipH="false" flipV="false" rot="0">
              <a:off x="12700" y="12700"/>
              <a:ext cx="11705665" cy="1384037"/>
            </a:xfrm>
            <a:custGeom>
              <a:avLst/>
              <a:gdLst/>
              <a:ahLst/>
              <a:cxnLst/>
              <a:rect r="r" b="b" t="t" l="l"/>
              <a:pathLst>
                <a:path h="1384037" w="11705665">
                  <a:moveTo>
                    <a:pt x="43180" y="1384037"/>
                  </a:moveTo>
                  <a:lnTo>
                    <a:pt x="11662485" y="1384037"/>
                  </a:lnTo>
                  <a:cubicBezTo>
                    <a:pt x="11686615" y="1384037"/>
                    <a:pt x="11705665" y="1364987"/>
                    <a:pt x="11705665" y="1340857"/>
                  </a:cubicBezTo>
                  <a:lnTo>
                    <a:pt x="11705665" y="43180"/>
                  </a:lnTo>
                  <a:cubicBezTo>
                    <a:pt x="11705665" y="19050"/>
                    <a:pt x="11686615" y="0"/>
                    <a:pt x="11662485"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10" id="10"/>
            <p:cNvSpPr/>
            <p:nvPr/>
          </p:nvSpPr>
          <p:spPr>
            <a:xfrm flipH="false" flipV="false" rot="0">
              <a:off x="0" y="0"/>
              <a:ext cx="11772975" cy="1452617"/>
            </a:xfrm>
            <a:custGeom>
              <a:avLst/>
              <a:gdLst/>
              <a:ahLst/>
              <a:cxnLst/>
              <a:rect r="r" b="b" t="t" l="l"/>
              <a:pathLst>
                <a:path h="1452617" w="11772975">
                  <a:moveTo>
                    <a:pt x="11729795" y="44450"/>
                  </a:moveTo>
                  <a:cubicBezTo>
                    <a:pt x="11724715" y="19050"/>
                    <a:pt x="11701855" y="0"/>
                    <a:pt x="11675184"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1717095" y="1452617"/>
                  </a:lnTo>
                  <a:cubicBezTo>
                    <a:pt x="11747575" y="1452617"/>
                    <a:pt x="11772975" y="1427217"/>
                    <a:pt x="11772975" y="1396737"/>
                  </a:cubicBezTo>
                  <a:lnTo>
                    <a:pt x="11772975" y="99060"/>
                  </a:lnTo>
                  <a:cubicBezTo>
                    <a:pt x="11772975" y="72390"/>
                    <a:pt x="11755195" y="50800"/>
                    <a:pt x="11729795" y="44450"/>
                  </a:cubicBezTo>
                  <a:close/>
                  <a:moveTo>
                    <a:pt x="12700" y="1353557"/>
                  </a:moveTo>
                  <a:lnTo>
                    <a:pt x="12700" y="55880"/>
                  </a:lnTo>
                  <a:cubicBezTo>
                    <a:pt x="12700" y="31750"/>
                    <a:pt x="31750" y="12700"/>
                    <a:pt x="55880" y="12700"/>
                  </a:cubicBezTo>
                  <a:lnTo>
                    <a:pt x="11675185" y="12700"/>
                  </a:lnTo>
                  <a:cubicBezTo>
                    <a:pt x="11699315" y="12700"/>
                    <a:pt x="11718365" y="31750"/>
                    <a:pt x="11718365" y="55880"/>
                  </a:cubicBezTo>
                  <a:lnTo>
                    <a:pt x="11718365" y="1353557"/>
                  </a:lnTo>
                  <a:cubicBezTo>
                    <a:pt x="11718365" y="1377687"/>
                    <a:pt x="11699315" y="1396737"/>
                    <a:pt x="11675185" y="1396737"/>
                  </a:cubicBezTo>
                  <a:lnTo>
                    <a:pt x="55880" y="1396737"/>
                  </a:lnTo>
                  <a:cubicBezTo>
                    <a:pt x="31750" y="1396737"/>
                    <a:pt x="12700" y="1377687"/>
                    <a:pt x="12700" y="1353557"/>
                  </a:cubicBezTo>
                  <a:close/>
                  <a:moveTo>
                    <a:pt x="11760275" y="1396737"/>
                  </a:moveTo>
                  <a:cubicBezTo>
                    <a:pt x="11760275" y="1420867"/>
                    <a:pt x="11741225" y="1439917"/>
                    <a:pt x="11717095" y="1439917"/>
                  </a:cubicBezTo>
                  <a:lnTo>
                    <a:pt x="97790" y="1439917"/>
                  </a:lnTo>
                  <a:cubicBezTo>
                    <a:pt x="78740" y="1439917"/>
                    <a:pt x="62230" y="1427217"/>
                    <a:pt x="57150" y="1409437"/>
                  </a:cubicBezTo>
                  <a:lnTo>
                    <a:pt x="11675185" y="1409437"/>
                  </a:lnTo>
                  <a:cubicBezTo>
                    <a:pt x="11705665" y="1409437"/>
                    <a:pt x="11731065" y="1384037"/>
                    <a:pt x="11731065" y="1353557"/>
                  </a:cubicBezTo>
                  <a:lnTo>
                    <a:pt x="11731065" y="58420"/>
                  </a:lnTo>
                  <a:cubicBezTo>
                    <a:pt x="11747575" y="64770"/>
                    <a:pt x="11760275" y="80010"/>
                    <a:pt x="11760275" y="99060"/>
                  </a:cubicBezTo>
                  <a:lnTo>
                    <a:pt x="11760275" y="1396737"/>
                  </a:lnTo>
                  <a:close/>
                </a:path>
              </a:pathLst>
            </a:custGeom>
            <a:solidFill>
              <a:srgbClr val="000000"/>
            </a:solidFill>
          </p:spPr>
        </p:sp>
      </p:grpSp>
      <p:sp>
        <p:nvSpPr>
          <p:cNvPr name="Freeform 11" id="11"/>
          <p:cNvSpPr/>
          <p:nvPr/>
        </p:nvSpPr>
        <p:spPr>
          <a:xfrm flipH="false" flipV="false" rot="0">
            <a:off x="1291038" y="1285348"/>
            <a:ext cx="488016" cy="488016"/>
          </a:xfrm>
          <a:custGeom>
            <a:avLst/>
            <a:gdLst/>
            <a:ahLst/>
            <a:cxnLst/>
            <a:rect r="r" b="b" t="t" l="l"/>
            <a:pathLst>
              <a:path h="488016" w="488016">
                <a:moveTo>
                  <a:pt x="0" y="0"/>
                </a:moveTo>
                <a:lnTo>
                  <a:pt x="488016" y="0"/>
                </a:lnTo>
                <a:lnTo>
                  <a:pt x="488016" y="488016"/>
                </a:lnTo>
                <a:lnTo>
                  <a:pt x="0" y="4880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2122335" y="1266729"/>
            <a:ext cx="6739920" cy="533019"/>
          </a:xfrm>
          <a:prstGeom prst="rect">
            <a:avLst/>
          </a:prstGeom>
        </p:spPr>
        <p:txBody>
          <a:bodyPr anchor="t" rtlCol="false" tIns="0" lIns="0" bIns="0" rIns="0">
            <a:spAutoFit/>
          </a:bodyPr>
          <a:lstStyle/>
          <a:p>
            <a:pPr algn="r" rtl="true" marL="0" indent="0" lvl="0">
              <a:lnSpc>
                <a:spcPts val="4248"/>
              </a:lnSpc>
            </a:pPr>
            <a:r>
              <a:rPr lang="ar-EG" b="true" sz="3600">
                <a:solidFill>
                  <a:srgbClr val="000000"/>
                </a:solidFill>
                <a:latin typeface="Pinar Bold"/>
                <a:ea typeface="Pinar Bold"/>
                <a:cs typeface="Pinar Bold"/>
                <a:sym typeface="Pinar Bold"/>
                <a:rtl val="true"/>
              </a:rPr>
              <a:t>تهدیدها و فرصت‌ها</a:t>
            </a:r>
          </a:p>
        </p:txBody>
      </p:sp>
      <p:graphicFrame>
        <p:nvGraphicFramePr>
          <p:cNvPr name="Object 13" id="13"/>
          <p:cNvGraphicFramePr/>
          <p:nvPr/>
        </p:nvGraphicFramePr>
        <p:xfrm>
          <a:off x="1535046" y="2875935"/>
          <a:ext cx="3771900" cy="2933700"/>
        </p:xfrm>
        <a:graphic>
          <a:graphicData uri="http://schemas.openxmlformats.org/presentationml/2006/ole">
            <p:oleObj imgW="4521200" imgH="3683000" r:id="rId5" progId="Excel.Sheet.12" name="Worksheet">
              <p:embed/>
              <p:pic>
                <p:nvPicPr>
                  <p:cNvPr name="" id="0"/>
                  <p:cNvPicPr/>
                  <p:nvPr/>
                </p:nvPicPr>
                <p:blipFill>
                  <a:blip r:embed="rId4"/>
                  <a:stretch>
                    <a:fillRect/>
                  </a:stretch>
                </p:blipFill>
                <p:spPr>
                  <a:xfrm>
                    <a:off x="1270000" y="1270000"/>
                    <a:ext cx="1270000" cy="1270000"/>
                  </a:xfrm>
                  <a:prstGeom prst="rect"/>
                </p:spPr>
              </p:pic>
            </p:oleObj>
          </a:graphicData>
        </a:graphic>
      </p:graphicFrame>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8296128" y="6083013"/>
            <a:ext cx="1695744" cy="1634080"/>
          </a:xfrm>
          <a:custGeom>
            <a:avLst/>
            <a:gdLst/>
            <a:ahLst/>
            <a:cxnLst/>
            <a:rect r="r" b="b" t="t" l="l"/>
            <a:pathLst>
              <a:path h="1634080" w="1695744">
                <a:moveTo>
                  <a:pt x="0" y="0"/>
                </a:moveTo>
                <a:lnTo>
                  <a:pt x="1695744" y="0"/>
                </a:lnTo>
                <a:lnTo>
                  <a:pt x="1695744" y="1634081"/>
                </a:lnTo>
                <a:lnTo>
                  <a:pt x="0" y="16340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266512" y="3308257"/>
            <a:ext cx="13754975" cy="1136644"/>
          </a:xfrm>
          <a:prstGeom prst="rect">
            <a:avLst/>
          </a:prstGeom>
        </p:spPr>
        <p:txBody>
          <a:bodyPr anchor="t" rtlCol="false" tIns="0" lIns="0" bIns="0" rIns="0">
            <a:spAutoFit/>
          </a:bodyPr>
          <a:lstStyle/>
          <a:p>
            <a:pPr algn="ctr" rtl="true">
              <a:lnSpc>
                <a:spcPts val="8706"/>
              </a:lnSpc>
            </a:pPr>
            <a:r>
              <a:rPr lang="ar-EG" b="true" sz="8213">
                <a:solidFill>
                  <a:srgbClr val="2E2465"/>
                </a:solidFill>
                <a:latin typeface="Pinar Bold"/>
                <a:ea typeface="Pinar Bold"/>
                <a:cs typeface="Pinar Bold"/>
                <a:sym typeface="Pinar Bold"/>
                <a:rtl val="true"/>
              </a:rPr>
              <a:t>حالا نوبت شماست</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2"/>
            <a:stretch>
              <a:fillRect l="0" t="0" r="0" b="0"/>
            </a:stretch>
          </a:blipFill>
        </p:spPr>
      </p:sp>
      <p:grpSp>
        <p:nvGrpSpPr>
          <p:cNvPr name="Group 3" id="3"/>
          <p:cNvGrpSpPr/>
          <p:nvPr/>
        </p:nvGrpSpPr>
        <p:grpSpPr>
          <a:xfrm rot="0">
            <a:off x="10357055" y="1488778"/>
            <a:ext cx="5630197" cy="904319"/>
            <a:chOff x="0" y="0"/>
            <a:chExt cx="7506929" cy="1205759"/>
          </a:xfrm>
        </p:grpSpPr>
        <p:sp>
          <p:nvSpPr>
            <p:cNvPr name="Freeform 4" id="4"/>
            <p:cNvSpPr/>
            <p:nvPr/>
          </p:nvSpPr>
          <p:spPr>
            <a:xfrm flipH="false" flipV="false" rot="0">
              <a:off x="1478134" y="0"/>
              <a:ext cx="6028795" cy="1205759"/>
            </a:xfrm>
            <a:custGeom>
              <a:avLst/>
              <a:gdLst/>
              <a:ahLst/>
              <a:cxnLst/>
              <a:rect r="r" b="b" t="t" l="l"/>
              <a:pathLst>
                <a:path h="1205759" w="6028795">
                  <a:moveTo>
                    <a:pt x="0" y="0"/>
                  </a:moveTo>
                  <a:lnTo>
                    <a:pt x="6028795" y="0"/>
                  </a:lnTo>
                  <a:lnTo>
                    <a:pt x="6028795" y="1205759"/>
                  </a:lnTo>
                  <a:lnTo>
                    <a:pt x="0" y="12057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128027"/>
              <a:ext cx="7506929" cy="959231"/>
            </a:xfrm>
            <a:prstGeom prst="rect">
              <a:avLst/>
            </a:prstGeom>
          </p:spPr>
          <p:txBody>
            <a:bodyPr anchor="t" rtlCol="false" tIns="0" lIns="0" bIns="0" rIns="0">
              <a:spAutoFit/>
            </a:bodyPr>
            <a:lstStyle/>
            <a:p>
              <a:pPr algn="r" rtl="true" marL="0" indent="0" lvl="0">
                <a:lnSpc>
                  <a:spcPts val="5664"/>
                </a:lnSpc>
                <a:spcBef>
                  <a:spcPct val="0"/>
                </a:spcBef>
              </a:pPr>
              <a:r>
                <a:rPr lang="en-US" b="true" sz="4800">
                  <a:solidFill>
                    <a:srgbClr val="000000"/>
                  </a:solidFill>
                  <a:latin typeface="Pinar Bold"/>
                  <a:ea typeface="Pinar Bold"/>
                  <a:cs typeface="Pinar Bold"/>
                  <a:sym typeface="Pinar Bold"/>
                </a:rPr>
                <a:t>P</a:t>
              </a:r>
              <a:r>
                <a:rPr lang="ar-EG" b="true" sz="4800">
                  <a:solidFill>
                    <a:srgbClr val="000000"/>
                  </a:solidFill>
                  <a:latin typeface="Pinar Bold"/>
                  <a:ea typeface="Pinar Bold"/>
                  <a:cs typeface="Pinar Bold"/>
                  <a:sym typeface="Pinar Bold"/>
                  <a:rtl val="true"/>
                </a:rPr>
                <a:t>: شرایط سیاسی</a:t>
              </a:r>
            </a:p>
          </p:txBody>
        </p:sp>
      </p:grpSp>
      <p:sp>
        <p:nvSpPr>
          <p:cNvPr name="TextBox 6" id="6"/>
          <p:cNvSpPr txBox="true"/>
          <p:nvPr/>
        </p:nvSpPr>
        <p:spPr>
          <a:xfrm rot="0">
            <a:off x="1831309" y="3007911"/>
            <a:ext cx="14155943" cy="668275"/>
          </a:xfrm>
          <a:prstGeom prst="rect">
            <a:avLst/>
          </a:prstGeom>
        </p:spPr>
        <p:txBody>
          <a:bodyPr anchor="t" rtlCol="false" tIns="0" lIns="0" bIns="0" rIns="0">
            <a:spAutoFit/>
          </a:bodyPr>
          <a:lstStyle/>
          <a:p>
            <a:pPr algn="r" rtl="true" marL="604518" indent="-302259" lvl="1">
              <a:lnSpc>
                <a:spcPts val="6047"/>
              </a:lnSpc>
              <a:buFont typeface="Arial"/>
              <a:buChar char="•"/>
            </a:pP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2"/>
            <a:stretch>
              <a:fillRect l="0" t="0" r="0" b="0"/>
            </a:stretch>
          </a:blipFill>
        </p:spPr>
      </p:sp>
      <p:sp>
        <p:nvSpPr>
          <p:cNvPr name="Freeform 3" id="3"/>
          <p:cNvSpPr/>
          <p:nvPr/>
        </p:nvSpPr>
        <p:spPr>
          <a:xfrm flipH="false" flipV="false" rot="0">
            <a:off x="11065038" y="1408655"/>
            <a:ext cx="4922214" cy="984443"/>
          </a:xfrm>
          <a:custGeom>
            <a:avLst/>
            <a:gdLst/>
            <a:ahLst/>
            <a:cxnLst/>
            <a:rect r="r" b="b" t="t" l="l"/>
            <a:pathLst>
              <a:path h="984443" w="4922214">
                <a:moveTo>
                  <a:pt x="0" y="0"/>
                </a:moveTo>
                <a:lnTo>
                  <a:pt x="4922214" y="0"/>
                </a:lnTo>
                <a:lnTo>
                  <a:pt x="4922214" y="984443"/>
                </a:lnTo>
                <a:lnTo>
                  <a:pt x="0" y="9844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357055" y="1587179"/>
            <a:ext cx="5630197" cy="717042"/>
          </a:xfrm>
          <a:prstGeom prst="rect">
            <a:avLst/>
          </a:prstGeom>
        </p:spPr>
        <p:txBody>
          <a:bodyPr anchor="t" rtlCol="false" tIns="0" lIns="0" bIns="0" rIns="0">
            <a:spAutoFit/>
          </a:bodyPr>
          <a:lstStyle/>
          <a:p>
            <a:pPr algn="r" rtl="true" marL="0" indent="0" lvl="0">
              <a:lnSpc>
                <a:spcPts val="5664"/>
              </a:lnSpc>
              <a:spcBef>
                <a:spcPct val="0"/>
              </a:spcBef>
            </a:pPr>
            <a:r>
              <a:rPr lang="en-US" b="true" sz="4800">
                <a:solidFill>
                  <a:srgbClr val="000000"/>
                </a:solidFill>
                <a:latin typeface="Pinar Bold"/>
                <a:ea typeface="Pinar Bold"/>
                <a:cs typeface="Pinar Bold"/>
                <a:sym typeface="Pinar Bold"/>
              </a:rPr>
              <a:t>P</a:t>
            </a:r>
            <a:r>
              <a:rPr lang="ar-EG" b="true" sz="4800">
                <a:solidFill>
                  <a:srgbClr val="000000"/>
                </a:solidFill>
                <a:latin typeface="Pinar Bold"/>
                <a:ea typeface="Pinar Bold"/>
                <a:cs typeface="Pinar Bold"/>
                <a:sym typeface="Pinar Bold"/>
                <a:rtl val="true"/>
              </a:rPr>
              <a:t>: شرایط اقتصادی</a:t>
            </a:r>
          </a:p>
        </p:txBody>
      </p:sp>
      <p:sp>
        <p:nvSpPr>
          <p:cNvPr name="TextBox 5" id="5"/>
          <p:cNvSpPr txBox="true"/>
          <p:nvPr/>
        </p:nvSpPr>
        <p:spPr>
          <a:xfrm rot="0">
            <a:off x="1831309" y="3007911"/>
            <a:ext cx="14155943" cy="668275"/>
          </a:xfrm>
          <a:prstGeom prst="rect">
            <a:avLst/>
          </a:prstGeom>
        </p:spPr>
        <p:txBody>
          <a:bodyPr anchor="t" rtlCol="false" tIns="0" lIns="0" bIns="0" rIns="0">
            <a:spAutoFit/>
          </a:bodyPr>
          <a:lstStyle/>
          <a:p>
            <a:pPr algn="r" rtl="true" marL="604518" indent="-302259" lvl="1">
              <a:lnSpc>
                <a:spcPts val="6047"/>
              </a:lnSpc>
              <a:buFont typeface="Arial"/>
              <a:buChar char="•"/>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2"/>
            <a:stretch>
              <a:fillRect l="0" t="0" r="0" b="0"/>
            </a:stretch>
          </a:blipFill>
        </p:spPr>
      </p:sp>
      <p:grpSp>
        <p:nvGrpSpPr>
          <p:cNvPr name="Group 3" id="3"/>
          <p:cNvGrpSpPr/>
          <p:nvPr/>
        </p:nvGrpSpPr>
        <p:grpSpPr>
          <a:xfrm rot="0">
            <a:off x="10357055" y="1488778"/>
            <a:ext cx="5630197" cy="904319"/>
            <a:chOff x="0" y="0"/>
            <a:chExt cx="7506929" cy="1205759"/>
          </a:xfrm>
        </p:grpSpPr>
        <p:sp>
          <p:nvSpPr>
            <p:cNvPr name="Freeform 4" id="4"/>
            <p:cNvSpPr/>
            <p:nvPr/>
          </p:nvSpPr>
          <p:spPr>
            <a:xfrm flipH="false" flipV="false" rot="0">
              <a:off x="1478134" y="0"/>
              <a:ext cx="6028795" cy="1205759"/>
            </a:xfrm>
            <a:custGeom>
              <a:avLst/>
              <a:gdLst/>
              <a:ahLst/>
              <a:cxnLst/>
              <a:rect r="r" b="b" t="t" l="l"/>
              <a:pathLst>
                <a:path h="1205759" w="6028795">
                  <a:moveTo>
                    <a:pt x="0" y="0"/>
                  </a:moveTo>
                  <a:lnTo>
                    <a:pt x="6028795" y="0"/>
                  </a:lnTo>
                  <a:lnTo>
                    <a:pt x="6028795" y="1205759"/>
                  </a:lnTo>
                  <a:lnTo>
                    <a:pt x="0" y="12057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128027"/>
              <a:ext cx="7506929" cy="959231"/>
            </a:xfrm>
            <a:prstGeom prst="rect">
              <a:avLst/>
            </a:prstGeom>
          </p:spPr>
          <p:txBody>
            <a:bodyPr anchor="t" rtlCol="false" tIns="0" lIns="0" bIns="0" rIns="0">
              <a:spAutoFit/>
            </a:bodyPr>
            <a:lstStyle/>
            <a:p>
              <a:pPr algn="r" rtl="true" marL="0" indent="0" lvl="0">
                <a:lnSpc>
                  <a:spcPts val="5664"/>
                </a:lnSpc>
                <a:spcBef>
                  <a:spcPct val="0"/>
                </a:spcBef>
              </a:pPr>
              <a:r>
                <a:rPr lang="en-US" b="true" sz="4800">
                  <a:solidFill>
                    <a:srgbClr val="000000"/>
                  </a:solidFill>
                  <a:latin typeface="Pinar Bold"/>
                  <a:ea typeface="Pinar Bold"/>
                  <a:cs typeface="Pinar Bold"/>
                  <a:sym typeface="Pinar Bold"/>
                </a:rPr>
                <a:t>P</a:t>
              </a:r>
              <a:r>
                <a:rPr lang="ar-EG" b="true" sz="4800">
                  <a:solidFill>
                    <a:srgbClr val="000000"/>
                  </a:solidFill>
                  <a:latin typeface="Pinar Bold"/>
                  <a:ea typeface="Pinar Bold"/>
                  <a:cs typeface="Pinar Bold"/>
                  <a:sym typeface="Pinar Bold"/>
                  <a:rtl val="true"/>
                </a:rPr>
                <a:t>: شرایط اجتماعی</a:t>
              </a:r>
            </a:p>
          </p:txBody>
        </p:sp>
      </p:grpSp>
      <p:sp>
        <p:nvSpPr>
          <p:cNvPr name="TextBox 6" id="6"/>
          <p:cNvSpPr txBox="true"/>
          <p:nvPr/>
        </p:nvSpPr>
        <p:spPr>
          <a:xfrm rot="0">
            <a:off x="1831309" y="3007911"/>
            <a:ext cx="14155943" cy="668275"/>
          </a:xfrm>
          <a:prstGeom prst="rect">
            <a:avLst/>
          </a:prstGeom>
        </p:spPr>
        <p:txBody>
          <a:bodyPr anchor="t" rtlCol="false" tIns="0" lIns="0" bIns="0" rIns="0">
            <a:spAutoFit/>
          </a:bodyPr>
          <a:lstStyle/>
          <a:p>
            <a:pPr algn="r" rtl="true" marL="604518" indent="-302259" lvl="1">
              <a:lnSpc>
                <a:spcPts val="6047"/>
              </a:lnSpc>
              <a:buFont typeface="Arial"/>
              <a:buChar char="•"/>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2"/>
            <a:stretch>
              <a:fillRect l="0" t="0" r="0" b="0"/>
            </a:stretch>
          </a:blipFill>
        </p:spPr>
      </p:sp>
      <p:sp>
        <p:nvSpPr>
          <p:cNvPr name="Freeform 3" id="3"/>
          <p:cNvSpPr/>
          <p:nvPr/>
        </p:nvSpPr>
        <p:spPr>
          <a:xfrm flipH="false" flipV="false" rot="0">
            <a:off x="9490587" y="1290907"/>
            <a:ext cx="6719674" cy="1343935"/>
          </a:xfrm>
          <a:custGeom>
            <a:avLst/>
            <a:gdLst/>
            <a:ahLst/>
            <a:cxnLst/>
            <a:rect r="r" b="b" t="t" l="l"/>
            <a:pathLst>
              <a:path h="1343935" w="6719674">
                <a:moveTo>
                  <a:pt x="0" y="0"/>
                </a:moveTo>
                <a:lnTo>
                  <a:pt x="6719674" y="0"/>
                </a:lnTo>
                <a:lnTo>
                  <a:pt x="6719674" y="1343935"/>
                </a:lnTo>
                <a:lnTo>
                  <a:pt x="0" y="134393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9490587" y="1587179"/>
            <a:ext cx="6496665" cy="717042"/>
          </a:xfrm>
          <a:prstGeom prst="rect">
            <a:avLst/>
          </a:prstGeom>
        </p:spPr>
        <p:txBody>
          <a:bodyPr anchor="t" rtlCol="false" tIns="0" lIns="0" bIns="0" rIns="0">
            <a:spAutoFit/>
          </a:bodyPr>
          <a:lstStyle/>
          <a:p>
            <a:pPr algn="r" rtl="true" marL="0" indent="0" lvl="0">
              <a:lnSpc>
                <a:spcPts val="5664"/>
              </a:lnSpc>
              <a:spcBef>
                <a:spcPct val="0"/>
              </a:spcBef>
            </a:pPr>
            <a:r>
              <a:rPr lang="en-US" b="true" sz="4800">
                <a:solidFill>
                  <a:srgbClr val="000000"/>
                </a:solidFill>
                <a:latin typeface="Pinar Bold"/>
                <a:ea typeface="Pinar Bold"/>
                <a:cs typeface="Pinar Bold"/>
                <a:sym typeface="Pinar Bold"/>
              </a:rPr>
              <a:t>P</a:t>
            </a:r>
            <a:r>
              <a:rPr lang="ar-EG" b="true" sz="4800">
                <a:solidFill>
                  <a:srgbClr val="000000"/>
                </a:solidFill>
                <a:latin typeface="Pinar Bold"/>
                <a:ea typeface="Pinar Bold"/>
                <a:cs typeface="Pinar Bold"/>
                <a:sym typeface="Pinar Bold"/>
                <a:rtl val="true"/>
              </a:rPr>
              <a:t>: شرایط تکونولوژیکی</a:t>
            </a:r>
          </a:p>
        </p:txBody>
      </p:sp>
      <p:sp>
        <p:nvSpPr>
          <p:cNvPr name="TextBox 5" id="5"/>
          <p:cNvSpPr txBox="true"/>
          <p:nvPr/>
        </p:nvSpPr>
        <p:spPr>
          <a:xfrm rot="0">
            <a:off x="1831309" y="3007911"/>
            <a:ext cx="14155943" cy="668275"/>
          </a:xfrm>
          <a:prstGeom prst="rect">
            <a:avLst/>
          </a:prstGeom>
        </p:spPr>
        <p:txBody>
          <a:bodyPr anchor="t" rtlCol="false" tIns="0" lIns="0" bIns="0" rIns="0">
            <a:spAutoFit/>
          </a:bodyPr>
          <a:lstStyle/>
          <a:p>
            <a:pPr algn="r" rtl="true" marL="604518" indent="-302259" lvl="1">
              <a:lnSpc>
                <a:spcPts val="6047"/>
              </a:lnSpc>
              <a:buFont typeface="Arial"/>
              <a:buChar char="•"/>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2"/>
            <a:stretch>
              <a:fillRect l="0" t="0" r="0" b="0"/>
            </a:stretch>
          </a:blipFill>
        </p:spPr>
      </p:sp>
      <p:sp>
        <p:nvSpPr>
          <p:cNvPr name="Freeform 3" id="3"/>
          <p:cNvSpPr/>
          <p:nvPr/>
        </p:nvSpPr>
        <p:spPr>
          <a:xfrm flipH="false" flipV="false" rot="0">
            <a:off x="9586654" y="1441153"/>
            <a:ext cx="6400598" cy="1280120"/>
          </a:xfrm>
          <a:custGeom>
            <a:avLst/>
            <a:gdLst/>
            <a:ahLst/>
            <a:cxnLst/>
            <a:rect r="r" b="b" t="t" l="l"/>
            <a:pathLst>
              <a:path h="1280120" w="6400598">
                <a:moveTo>
                  <a:pt x="0" y="0"/>
                </a:moveTo>
                <a:lnTo>
                  <a:pt x="6400598" y="0"/>
                </a:lnTo>
                <a:lnTo>
                  <a:pt x="6400598" y="1280120"/>
                </a:lnTo>
                <a:lnTo>
                  <a:pt x="0" y="12801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9144000" y="1587179"/>
            <a:ext cx="6843252" cy="717042"/>
          </a:xfrm>
          <a:prstGeom prst="rect">
            <a:avLst/>
          </a:prstGeom>
        </p:spPr>
        <p:txBody>
          <a:bodyPr anchor="t" rtlCol="false" tIns="0" lIns="0" bIns="0" rIns="0">
            <a:spAutoFit/>
          </a:bodyPr>
          <a:lstStyle/>
          <a:p>
            <a:pPr algn="r" rtl="true" marL="0" indent="0" lvl="0">
              <a:lnSpc>
                <a:spcPts val="5664"/>
              </a:lnSpc>
              <a:spcBef>
                <a:spcPct val="0"/>
              </a:spcBef>
            </a:pPr>
            <a:r>
              <a:rPr lang="en-US" b="true" sz="4800">
                <a:solidFill>
                  <a:srgbClr val="000000"/>
                </a:solidFill>
                <a:latin typeface="Pinar Bold"/>
                <a:ea typeface="Pinar Bold"/>
                <a:cs typeface="Pinar Bold"/>
                <a:sym typeface="Pinar Bold"/>
              </a:rPr>
              <a:t>P</a:t>
            </a:r>
            <a:r>
              <a:rPr lang="ar-EG" b="true" sz="4800">
                <a:solidFill>
                  <a:srgbClr val="000000"/>
                </a:solidFill>
                <a:latin typeface="Pinar Bold"/>
                <a:ea typeface="Pinar Bold"/>
                <a:cs typeface="Pinar Bold"/>
                <a:sym typeface="Pinar Bold"/>
                <a:rtl val="true"/>
              </a:rPr>
              <a:t>: شرایط زیست محیطی</a:t>
            </a:r>
          </a:p>
        </p:txBody>
      </p:sp>
      <p:sp>
        <p:nvSpPr>
          <p:cNvPr name="TextBox 5" id="5"/>
          <p:cNvSpPr txBox="true"/>
          <p:nvPr/>
        </p:nvSpPr>
        <p:spPr>
          <a:xfrm rot="0">
            <a:off x="1831309" y="3007911"/>
            <a:ext cx="14155943" cy="668275"/>
          </a:xfrm>
          <a:prstGeom prst="rect">
            <a:avLst/>
          </a:prstGeom>
        </p:spPr>
        <p:txBody>
          <a:bodyPr anchor="t" rtlCol="false" tIns="0" lIns="0" bIns="0" rIns="0">
            <a:spAutoFit/>
          </a:bodyPr>
          <a:lstStyle/>
          <a:p>
            <a:pPr algn="r" rtl="true" marL="604518" indent="-302259" lvl="1">
              <a:lnSpc>
                <a:spcPts val="6047"/>
              </a:lnSpc>
              <a:buFont typeface="Arial"/>
              <a:buChar char="•"/>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855718" y="2663081"/>
            <a:ext cx="8013871" cy="6377941"/>
            <a:chOff x="0" y="0"/>
            <a:chExt cx="12948967" cy="10305599"/>
          </a:xfrm>
        </p:grpSpPr>
        <p:sp>
          <p:nvSpPr>
            <p:cNvPr name="Freeform 3" id="3"/>
            <p:cNvSpPr/>
            <p:nvPr/>
          </p:nvSpPr>
          <p:spPr>
            <a:xfrm flipH="false" flipV="false" rot="0">
              <a:off x="57150" y="58420"/>
              <a:ext cx="12879117" cy="10234479"/>
            </a:xfrm>
            <a:custGeom>
              <a:avLst/>
              <a:gdLst/>
              <a:ahLst/>
              <a:cxnLst/>
              <a:rect r="r" b="b" t="t" l="l"/>
              <a:pathLst>
                <a:path h="10234479" w="12879117">
                  <a:moveTo>
                    <a:pt x="12794027" y="10203999"/>
                  </a:moveTo>
                  <a:lnTo>
                    <a:pt x="0" y="10203999"/>
                  </a:lnTo>
                  <a:cubicBezTo>
                    <a:pt x="5080" y="10221779"/>
                    <a:pt x="21590" y="10234479"/>
                    <a:pt x="40640" y="10234479"/>
                  </a:cubicBezTo>
                  <a:lnTo>
                    <a:pt x="12835937" y="10234479"/>
                  </a:lnTo>
                  <a:cubicBezTo>
                    <a:pt x="12860067" y="10234479"/>
                    <a:pt x="12879117" y="10215429"/>
                    <a:pt x="12879117" y="10191299"/>
                  </a:cubicBezTo>
                  <a:lnTo>
                    <a:pt x="12879117" y="40640"/>
                  </a:lnTo>
                  <a:cubicBezTo>
                    <a:pt x="12879117" y="21590"/>
                    <a:pt x="12866417" y="6350"/>
                    <a:pt x="12849907" y="0"/>
                  </a:cubicBezTo>
                  <a:lnTo>
                    <a:pt x="12849907" y="10148119"/>
                  </a:lnTo>
                  <a:cubicBezTo>
                    <a:pt x="12849907" y="10178599"/>
                    <a:pt x="12824507" y="10203999"/>
                    <a:pt x="12794027" y="10203999"/>
                  </a:cubicBezTo>
                  <a:close/>
                </a:path>
              </a:pathLst>
            </a:custGeom>
            <a:solidFill>
              <a:srgbClr val="000000"/>
            </a:solidFill>
          </p:spPr>
        </p:sp>
        <p:sp>
          <p:nvSpPr>
            <p:cNvPr name="Freeform 4" id="4"/>
            <p:cNvSpPr/>
            <p:nvPr/>
          </p:nvSpPr>
          <p:spPr>
            <a:xfrm flipH="false" flipV="false" rot="0">
              <a:off x="12700" y="12700"/>
              <a:ext cx="12881657" cy="10237019"/>
            </a:xfrm>
            <a:custGeom>
              <a:avLst/>
              <a:gdLst/>
              <a:ahLst/>
              <a:cxnLst/>
              <a:rect r="r" b="b" t="t" l="l"/>
              <a:pathLst>
                <a:path h="10237019" w="12881657">
                  <a:moveTo>
                    <a:pt x="43180" y="10237019"/>
                  </a:moveTo>
                  <a:lnTo>
                    <a:pt x="12838477" y="10237019"/>
                  </a:lnTo>
                  <a:cubicBezTo>
                    <a:pt x="12862607" y="10237019"/>
                    <a:pt x="12881657" y="10217969"/>
                    <a:pt x="12881657" y="10193839"/>
                  </a:cubicBezTo>
                  <a:lnTo>
                    <a:pt x="12881657" y="43180"/>
                  </a:lnTo>
                  <a:cubicBezTo>
                    <a:pt x="12881657" y="19050"/>
                    <a:pt x="12862607" y="0"/>
                    <a:pt x="12838477" y="0"/>
                  </a:cubicBezTo>
                  <a:lnTo>
                    <a:pt x="43180" y="0"/>
                  </a:lnTo>
                  <a:cubicBezTo>
                    <a:pt x="19050" y="0"/>
                    <a:pt x="0" y="19050"/>
                    <a:pt x="0" y="43180"/>
                  </a:cubicBezTo>
                  <a:lnTo>
                    <a:pt x="0" y="10193839"/>
                  </a:lnTo>
                  <a:cubicBezTo>
                    <a:pt x="0" y="10217969"/>
                    <a:pt x="19050" y="10237019"/>
                    <a:pt x="43180" y="10237019"/>
                  </a:cubicBezTo>
                  <a:close/>
                </a:path>
              </a:pathLst>
            </a:custGeom>
            <a:solidFill>
              <a:srgbClr val="F8F8F8"/>
            </a:solidFill>
          </p:spPr>
        </p:sp>
        <p:sp>
          <p:nvSpPr>
            <p:cNvPr name="Freeform 5" id="5"/>
            <p:cNvSpPr/>
            <p:nvPr/>
          </p:nvSpPr>
          <p:spPr>
            <a:xfrm flipH="false" flipV="false" rot="0">
              <a:off x="0" y="0"/>
              <a:ext cx="12948967" cy="10305599"/>
            </a:xfrm>
            <a:custGeom>
              <a:avLst/>
              <a:gdLst/>
              <a:ahLst/>
              <a:cxnLst/>
              <a:rect r="r" b="b" t="t" l="l"/>
              <a:pathLst>
                <a:path h="10305599" w="12948967">
                  <a:moveTo>
                    <a:pt x="12905787" y="44450"/>
                  </a:moveTo>
                  <a:cubicBezTo>
                    <a:pt x="12900707" y="19050"/>
                    <a:pt x="12877847" y="0"/>
                    <a:pt x="12851177" y="0"/>
                  </a:cubicBezTo>
                  <a:lnTo>
                    <a:pt x="55880" y="0"/>
                  </a:lnTo>
                  <a:cubicBezTo>
                    <a:pt x="25400" y="0"/>
                    <a:pt x="0" y="25400"/>
                    <a:pt x="0" y="55880"/>
                  </a:cubicBezTo>
                  <a:lnTo>
                    <a:pt x="0" y="10206539"/>
                  </a:lnTo>
                  <a:cubicBezTo>
                    <a:pt x="0" y="10233209"/>
                    <a:pt x="17780" y="10254799"/>
                    <a:pt x="43180" y="10261149"/>
                  </a:cubicBezTo>
                  <a:cubicBezTo>
                    <a:pt x="48260" y="10286549"/>
                    <a:pt x="71120" y="10305599"/>
                    <a:pt x="97790" y="10305599"/>
                  </a:cubicBezTo>
                  <a:lnTo>
                    <a:pt x="12893087" y="10305599"/>
                  </a:lnTo>
                  <a:cubicBezTo>
                    <a:pt x="12923567" y="10305599"/>
                    <a:pt x="12948967" y="10280199"/>
                    <a:pt x="12948967" y="10249719"/>
                  </a:cubicBezTo>
                  <a:lnTo>
                    <a:pt x="12948967" y="99060"/>
                  </a:lnTo>
                  <a:cubicBezTo>
                    <a:pt x="12948967" y="72390"/>
                    <a:pt x="12931187" y="50800"/>
                    <a:pt x="12905787" y="44450"/>
                  </a:cubicBezTo>
                  <a:close/>
                  <a:moveTo>
                    <a:pt x="12700" y="10206539"/>
                  </a:moveTo>
                  <a:lnTo>
                    <a:pt x="12700" y="55880"/>
                  </a:lnTo>
                  <a:cubicBezTo>
                    <a:pt x="12700" y="31750"/>
                    <a:pt x="31750" y="12700"/>
                    <a:pt x="55880" y="12700"/>
                  </a:cubicBezTo>
                  <a:lnTo>
                    <a:pt x="12851177" y="12700"/>
                  </a:lnTo>
                  <a:cubicBezTo>
                    <a:pt x="12875307" y="12700"/>
                    <a:pt x="12894357" y="31750"/>
                    <a:pt x="12894357" y="55880"/>
                  </a:cubicBezTo>
                  <a:lnTo>
                    <a:pt x="12894357" y="10206539"/>
                  </a:lnTo>
                  <a:cubicBezTo>
                    <a:pt x="12894357" y="10230669"/>
                    <a:pt x="12875307" y="10249719"/>
                    <a:pt x="12851177" y="10249719"/>
                  </a:cubicBezTo>
                  <a:lnTo>
                    <a:pt x="55880" y="10249719"/>
                  </a:lnTo>
                  <a:cubicBezTo>
                    <a:pt x="31750" y="10249719"/>
                    <a:pt x="12700" y="10230669"/>
                    <a:pt x="12700" y="10206539"/>
                  </a:cubicBezTo>
                  <a:close/>
                  <a:moveTo>
                    <a:pt x="12936267" y="10249719"/>
                  </a:moveTo>
                  <a:cubicBezTo>
                    <a:pt x="12936267" y="10273849"/>
                    <a:pt x="12917217" y="10292899"/>
                    <a:pt x="12893087" y="10292899"/>
                  </a:cubicBezTo>
                  <a:lnTo>
                    <a:pt x="97790" y="10292899"/>
                  </a:lnTo>
                  <a:cubicBezTo>
                    <a:pt x="78740" y="10292899"/>
                    <a:pt x="62230" y="10280199"/>
                    <a:pt x="57150" y="10262419"/>
                  </a:cubicBezTo>
                  <a:lnTo>
                    <a:pt x="12851177" y="10262419"/>
                  </a:lnTo>
                  <a:cubicBezTo>
                    <a:pt x="12881657" y="10262419"/>
                    <a:pt x="12907057" y="10237019"/>
                    <a:pt x="12907057" y="10206539"/>
                  </a:cubicBezTo>
                  <a:lnTo>
                    <a:pt x="12907057" y="58420"/>
                  </a:lnTo>
                  <a:cubicBezTo>
                    <a:pt x="12923567" y="64770"/>
                    <a:pt x="12936267" y="80010"/>
                    <a:pt x="12936267" y="99060"/>
                  </a:cubicBezTo>
                  <a:lnTo>
                    <a:pt x="12936267" y="10249719"/>
                  </a:lnTo>
                  <a:close/>
                </a:path>
              </a:pathLst>
            </a:custGeom>
            <a:solidFill>
              <a:srgbClr val="000000"/>
            </a:solidFill>
          </p:spPr>
        </p:sp>
      </p:grpSp>
      <p:grpSp>
        <p:nvGrpSpPr>
          <p:cNvPr name="Group 6" id="6"/>
          <p:cNvGrpSpPr/>
          <p:nvPr/>
        </p:nvGrpSpPr>
        <p:grpSpPr>
          <a:xfrm rot="0">
            <a:off x="855718" y="1983398"/>
            <a:ext cx="6100758" cy="679683"/>
            <a:chOff x="0" y="0"/>
            <a:chExt cx="13038520" cy="1452617"/>
          </a:xfrm>
        </p:grpSpPr>
        <p:sp>
          <p:nvSpPr>
            <p:cNvPr name="Freeform 7" id="7"/>
            <p:cNvSpPr/>
            <p:nvPr/>
          </p:nvSpPr>
          <p:spPr>
            <a:xfrm flipH="false" flipV="false" rot="0">
              <a:off x="57150" y="58420"/>
              <a:ext cx="12968670" cy="1381497"/>
            </a:xfrm>
            <a:custGeom>
              <a:avLst/>
              <a:gdLst/>
              <a:ahLst/>
              <a:cxnLst/>
              <a:rect r="r" b="b" t="t" l="l"/>
              <a:pathLst>
                <a:path h="1381497" w="12968670">
                  <a:moveTo>
                    <a:pt x="12883580" y="1351017"/>
                  </a:moveTo>
                  <a:lnTo>
                    <a:pt x="0" y="1351017"/>
                  </a:lnTo>
                  <a:cubicBezTo>
                    <a:pt x="5080" y="1368797"/>
                    <a:pt x="21590" y="1381497"/>
                    <a:pt x="40640" y="1381497"/>
                  </a:cubicBezTo>
                  <a:lnTo>
                    <a:pt x="12925490" y="1381497"/>
                  </a:lnTo>
                  <a:cubicBezTo>
                    <a:pt x="12949620" y="1381497"/>
                    <a:pt x="12968670" y="1362447"/>
                    <a:pt x="12968670" y="1338317"/>
                  </a:cubicBezTo>
                  <a:lnTo>
                    <a:pt x="12968670" y="40640"/>
                  </a:lnTo>
                  <a:cubicBezTo>
                    <a:pt x="12968670" y="21590"/>
                    <a:pt x="12955970" y="6350"/>
                    <a:pt x="12939460" y="0"/>
                  </a:cubicBezTo>
                  <a:lnTo>
                    <a:pt x="12939460" y="1295137"/>
                  </a:lnTo>
                  <a:cubicBezTo>
                    <a:pt x="12939460" y="1325617"/>
                    <a:pt x="12914060" y="1351017"/>
                    <a:pt x="12883580" y="1351017"/>
                  </a:cubicBezTo>
                  <a:close/>
                </a:path>
              </a:pathLst>
            </a:custGeom>
            <a:solidFill>
              <a:srgbClr val="000000"/>
            </a:solidFill>
          </p:spPr>
        </p:sp>
        <p:sp>
          <p:nvSpPr>
            <p:cNvPr name="Freeform 8" id="8"/>
            <p:cNvSpPr/>
            <p:nvPr/>
          </p:nvSpPr>
          <p:spPr>
            <a:xfrm flipH="false" flipV="false" rot="0">
              <a:off x="12700" y="12700"/>
              <a:ext cx="12971210" cy="1384037"/>
            </a:xfrm>
            <a:custGeom>
              <a:avLst/>
              <a:gdLst/>
              <a:ahLst/>
              <a:cxnLst/>
              <a:rect r="r" b="b" t="t" l="l"/>
              <a:pathLst>
                <a:path h="1384037" w="12971210">
                  <a:moveTo>
                    <a:pt x="43180" y="1384037"/>
                  </a:moveTo>
                  <a:lnTo>
                    <a:pt x="12928030" y="1384037"/>
                  </a:lnTo>
                  <a:cubicBezTo>
                    <a:pt x="12952160" y="1384037"/>
                    <a:pt x="12971210" y="1364987"/>
                    <a:pt x="12971210" y="1340857"/>
                  </a:cubicBezTo>
                  <a:lnTo>
                    <a:pt x="12971210" y="43180"/>
                  </a:lnTo>
                  <a:cubicBezTo>
                    <a:pt x="12971210" y="19050"/>
                    <a:pt x="12952160" y="0"/>
                    <a:pt x="12928030"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9" id="9"/>
            <p:cNvSpPr/>
            <p:nvPr/>
          </p:nvSpPr>
          <p:spPr>
            <a:xfrm flipH="false" flipV="false" rot="0">
              <a:off x="0" y="0"/>
              <a:ext cx="13038520" cy="1452617"/>
            </a:xfrm>
            <a:custGeom>
              <a:avLst/>
              <a:gdLst/>
              <a:ahLst/>
              <a:cxnLst/>
              <a:rect r="r" b="b" t="t" l="l"/>
              <a:pathLst>
                <a:path h="1452617" w="13038520">
                  <a:moveTo>
                    <a:pt x="12995340" y="44450"/>
                  </a:moveTo>
                  <a:cubicBezTo>
                    <a:pt x="12990260" y="19050"/>
                    <a:pt x="12967400" y="0"/>
                    <a:pt x="12940730"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2982640" y="1452617"/>
                  </a:lnTo>
                  <a:cubicBezTo>
                    <a:pt x="13013120" y="1452617"/>
                    <a:pt x="13038520" y="1427217"/>
                    <a:pt x="13038520" y="1396737"/>
                  </a:cubicBezTo>
                  <a:lnTo>
                    <a:pt x="13038520" y="99060"/>
                  </a:lnTo>
                  <a:cubicBezTo>
                    <a:pt x="13038520" y="72390"/>
                    <a:pt x="13020740" y="50800"/>
                    <a:pt x="12995340" y="44450"/>
                  </a:cubicBezTo>
                  <a:close/>
                  <a:moveTo>
                    <a:pt x="12700" y="1353557"/>
                  </a:moveTo>
                  <a:lnTo>
                    <a:pt x="12700" y="55880"/>
                  </a:lnTo>
                  <a:cubicBezTo>
                    <a:pt x="12700" y="31750"/>
                    <a:pt x="31750" y="12700"/>
                    <a:pt x="55880" y="12700"/>
                  </a:cubicBezTo>
                  <a:lnTo>
                    <a:pt x="12940730" y="12700"/>
                  </a:lnTo>
                  <a:cubicBezTo>
                    <a:pt x="12964860" y="12700"/>
                    <a:pt x="12983910" y="31750"/>
                    <a:pt x="12983910" y="55880"/>
                  </a:cubicBezTo>
                  <a:lnTo>
                    <a:pt x="12983910" y="1353557"/>
                  </a:lnTo>
                  <a:cubicBezTo>
                    <a:pt x="12983910" y="1377687"/>
                    <a:pt x="12964860" y="1396737"/>
                    <a:pt x="12940730" y="1396737"/>
                  </a:cubicBezTo>
                  <a:lnTo>
                    <a:pt x="55880" y="1396737"/>
                  </a:lnTo>
                  <a:cubicBezTo>
                    <a:pt x="31750" y="1396737"/>
                    <a:pt x="12700" y="1377687"/>
                    <a:pt x="12700" y="1353557"/>
                  </a:cubicBezTo>
                  <a:close/>
                  <a:moveTo>
                    <a:pt x="13025820" y="1396737"/>
                  </a:moveTo>
                  <a:cubicBezTo>
                    <a:pt x="13025820" y="1420867"/>
                    <a:pt x="13006770" y="1439917"/>
                    <a:pt x="12982640" y="1439917"/>
                  </a:cubicBezTo>
                  <a:lnTo>
                    <a:pt x="97790" y="1439917"/>
                  </a:lnTo>
                  <a:cubicBezTo>
                    <a:pt x="78740" y="1439917"/>
                    <a:pt x="62230" y="1427217"/>
                    <a:pt x="57150" y="1409437"/>
                  </a:cubicBezTo>
                  <a:lnTo>
                    <a:pt x="12940730" y="1409437"/>
                  </a:lnTo>
                  <a:cubicBezTo>
                    <a:pt x="12971210" y="1409437"/>
                    <a:pt x="12996610" y="1384037"/>
                    <a:pt x="12996610" y="1353557"/>
                  </a:cubicBezTo>
                  <a:lnTo>
                    <a:pt x="12996610" y="58420"/>
                  </a:lnTo>
                  <a:cubicBezTo>
                    <a:pt x="13013120" y="64770"/>
                    <a:pt x="13025820" y="80010"/>
                    <a:pt x="13025820" y="99060"/>
                  </a:cubicBezTo>
                  <a:lnTo>
                    <a:pt x="13025820" y="1396737"/>
                  </a:lnTo>
                  <a:close/>
                </a:path>
              </a:pathLst>
            </a:custGeom>
            <a:solidFill>
              <a:srgbClr val="000000"/>
            </a:solidFill>
          </p:spPr>
        </p:sp>
      </p:grpSp>
      <p:sp>
        <p:nvSpPr>
          <p:cNvPr name="Freeform 10" id="10"/>
          <p:cNvSpPr/>
          <p:nvPr/>
        </p:nvSpPr>
        <p:spPr>
          <a:xfrm flipH="false" flipV="false" rot="0">
            <a:off x="1033791" y="2157609"/>
            <a:ext cx="331262" cy="331262"/>
          </a:xfrm>
          <a:custGeom>
            <a:avLst/>
            <a:gdLst/>
            <a:ahLst/>
            <a:cxnLst/>
            <a:rect r="r" b="b" t="t" l="l"/>
            <a:pathLst>
              <a:path h="331262" w="331262">
                <a:moveTo>
                  <a:pt x="0" y="0"/>
                </a:moveTo>
                <a:lnTo>
                  <a:pt x="331262" y="0"/>
                </a:lnTo>
                <a:lnTo>
                  <a:pt x="331262" y="331261"/>
                </a:lnTo>
                <a:lnTo>
                  <a:pt x="0" y="3312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1538757" y="2101682"/>
            <a:ext cx="5222537" cy="462165"/>
          </a:xfrm>
          <a:prstGeom prst="rect">
            <a:avLst/>
          </a:prstGeom>
        </p:spPr>
        <p:txBody>
          <a:bodyPr anchor="t" rtlCol="false" tIns="0" lIns="0" bIns="0" rIns="0">
            <a:spAutoFit/>
          </a:bodyPr>
          <a:lstStyle/>
          <a:p>
            <a:pPr algn="l" marL="0" indent="0" lvl="0">
              <a:lnSpc>
                <a:spcPts val="3775"/>
              </a:lnSpc>
            </a:pPr>
            <a:r>
              <a:rPr lang="en-US" b="true" sz="3199">
                <a:solidFill>
                  <a:srgbClr val="000000"/>
                </a:solidFill>
                <a:latin typeface="Pinar Bold"/>
                <a:ea typeface="Pinar Bold"/>
                <a:cs typeface="Pinar Bold"/>
                <a:sym typeface="Pinar Bold"/>
              </a:rPr>
              <a:t>What is</a:t>
            </a:r>
          </a:p>
        </p:txBody>
      </p:sp>
      <p:grpSp>
        <p:nvGrpSpPr>
          <p:cNvPr name="Group 12" id="12"/>
          <p:cNvGrpSpPr/>
          <p:nvPr/>
        </p:nvGrpSpPr>
        <p:grpSpPr>
          <a:xfrm rot="0">
            <a:off x="1261728" y="3013334"/>
            <a:ext cx="7201852" cy="5570884"/>
            <a:chOff x="0" y="0"/>
            <a:chExt cx="9602469" cy="7427845"/>
          </a:xfrm>
        </p:grpSpPr>
        <p:pic>
          <p:nvPicPr>
            <p:cNvPr name="Picture 13" id="13"/>
            <p:cNvPicPr>
              <a:picLocks noChangeAspect="true"/>
            </p:cNvPicPr>
            <p:nvPr/>
          </p:nvPicPr>
          <p:blipFill>
            <a:blip r:embed="rId4"/>
            <a:srcRect l="26722" t="0" r="26722" b="0"/>
            <a:stretch>
              <a:fillRect/>
            </a:stretch>
          </p:blipFill>
          <p:spPr>
            <a:xfrm flipH="false" flipV="false">
              <a:off x="0" y="0"/>
              <a:ext cx="4610734" cy="7427845"/>
            </a:xfrm>
            <a:prstGeom prst="rect">
              <a:avLst/>
            </a:prstGeom>
          </p:spPr>
        </p:pic>
        <p:pic>
          <p:nvPicPr>
            <p:cNvPr name="Picture 14" id="14"/>
            <p:cNvPicPr>
              <a:picLocks noChangeAspect="true"/>
            </p:cNvPicPr>
            <p:nvPr/>
          </p:nvPicPr>
          <p:blipFill>
            <a:blip r:embed="rId5"/>
            <a:srcRect l="3415" t="0" r="3415" b="0"/>
            <a:stretch>
              <a:fillRect/>
            </a:stretch>
          </p:blipFill>
          <p:spPr>
            <a:xfrm flipH="false" flipV="false">
              <a:off x="4991734" y="0"/>
              <a:ext cx="4610734" cy="7427845"/>
            </a:xfrm>
            <a:prstGeom prst="rect">
              <a:avLst/>
            </a:prstGeom>
          </p:spPr>
        </p:pic>
      </p:grpSp>
      <p:grpSp>
        <p:nvGrpSpPr>
          <p:cNvPr name="Group 15" id="15"/>
          <p:cNvGrpSpPr/>
          <p:nvPr/>
        </p:nvGrpSpPr>
        <p:grpSpPr>
          <a:xfrm rot="-681244">
            <a:off x="300905" y="3435006"/>
            <a:ext cx="2475703" cy="837785"/>
            <a:chOff x="0" y="0"/>
            <a:chExt cx="6350000" cy="6350000"/>
          </a:xfrm>
        </p:grpSpPr>
        <p:sp>
          <p:nvSpPr>
            <p:cNvPr name="Freeform 16" id="1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8F8"/>
            </a:solidFill>
          </p:spPr>
        </p:sp>
      </p:grpSp>
      <p:sp>
        <p:nvSpPr>
          <p:cNvPr name="Freeform 17" id="17"/>
          <p:cNvSpPr/>
          <p:nvPr/>
        </p:nvSpPr>
        <p:spPr>
          <a:xfrm flipH="false" flipV="false" rot="-6081244">
            <a:off x="1119864" y="2616047"/>
            <a:ext cx="837785" cy="2475703"/>
          </a:xfrm>
          <a:custGeom>
            <a:avLst/>
            <a:gdLst/>
            <a:ahLst/>
            <a:cxnLst/>
            <a:rect r="r" b="b" t="t" l="l"/>
            <a:pathLst>
              <a:path h="2475703" w="837785">
                <a:moveTo>
                  <a:pt x="0" y="0"/>
                </a:moveTo>
                <a:lnTo>
                  <a:pt x="837785" y="0"/>
                </a:lnTo>
                <a:lnTo>
                  <a:pt x="837785" y="2475703"/>
                </a:lnTo>
                <a:lnTo>
                  <a:pt x="0" y="24757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681244">
            <a:off x="438218" y="3673794"/>
            <a:ext cx="2195947" cy="334663"/>
          </a:xfrm>
          <a:prstGeom prst="rect">
            <a:avLst/>
          </a:prstGeom>
        </p:spPr>
        <p:txBody>
          <a:bodyPr anchor="t" rtlCol="false" tIns="0" lIns="0" bIns="0" rIns="0">
            <a:spAutoFit/>
          </a:bodyPr>
          <a:lstStyle/>
          <a:p>
            <a:pPr algn="ctr">
              <a:lnSpc>
                <a:spcPts val="2544"/>
              </a:lnSpc>
            </a:pPr>
            <a:r>
              <a:rPr lang="en-US" b="true" sz="2399">
                <a:solidFill>
                  <a:srgbClr val="000000"/>
                </a:solidFill>
                <a:latin typeface="Pinar Bold"/>
                <a:ea typeface="Pinar Bold"/>
                <a:cs typeface="Pinar Bold"/>
                <a:sym typeface="Pinar Bold"/>
              </a:rPr>
              <a:t>PESTEL</a:t>
            </a:r>
          </a:p>
        </p:txBody>
      </p:sp>
      <p:grpSp>
        <p:nvGrpSpPr>
          <p:cNvPr name="Group 19" id="19"/>
          <p:cNvGrpSpPr/>
          <p:nvPr/>
        </p:nvGrpSpPr>
        <p:grpSpPr>
          <a:xfrm rot="-681244">
            <a:off x="6819536" y="7264572"/>
            <a:ext cx="2475703" cy="837785"/>
            <a:chOff x="0" y="0"/>
            <a:chExt cx="6350000" cy="6350000"/>
          </a:xfrm>
        </p:grpSpPr>
        <p:sp>
          <p:nvSpPr>
            <p:cNvPr name="Freeform 20" id="2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8F8"/>
            </a:solidFill>
          </p:spPr>
        </p:sp>
      </p:grpSp>
      <p:sp>
        <p:nvSpPr>
          <p:cNvPr name="Freeform 21" id="21"/>
          <p:cNvSpPr/>
          <p:nvPr/>
        </p:nvSpPr>
        <p:spPr>
          <a:xfrm flipH="false" flipV="false" rot="-6081244">
            <a:off x="7638494" y="6445614"/>
            <a:ext cx="837785" cy="2475703"/>
          </a:xfrm>
          <a:custGeom>
            <a:avLst/>
            <a:gdLst/>
            <a:ahLst/>
            <a:cxnLst/>
            <a:rect r="r" b="b" t="t" l="l"/>
            <a:pathLst>
              <a:path h="2475703" w="837785">
                <a:moveTo>
                  <a:pt x="0" y="0"/>
                </a:moveTo>
                <a:lnTo>
                  <a:pt x="837786" y="0"/>
                </a:lnTo>
                <a:lnTo>
                  <a:pt x="837786" y="2475702"/>
                </a:lnTo>
                <a:lnTo>
                  <a:pt x="0" y="24757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2" id="22"/>
          <p:cNvSpPr txBox="true"/>
          <p:nvPr/>
        </p:nvSpPr>
        <p:spPr>
          <a:xfrm rot="-681244">
            <a:off x="6956796" y="7503096"/>
            <a:ext cx="2195947" cy="334663"/>
          </a:xfrm>
          <a:prstGeom prst="rect">
            <a:avLst/>
          </a:prstGeom>
        </p:spPr>
        <p:txBody>
          <a:bodyPr anchor="t" rtlCol="false" tIns="0" lIns="0" bIns="0" rIns="0">
            <a:spAutoFit/>
          </a:bodyPr>
          <a:lstStyle/>
          <a:p>
            <a:pPr algn="ctr">
              <a:lnSpc>
                <a:spcPts val="2544"/>
              </a:lnSpc>
            </a:pPr>
            <a:r>
              <a:rPr lang="en-US" b="true" sz="2399">
                <a:solidFill>
                  <a:srgbClr val="000000"/>
                </a:solidFill>
                <a:latin typeface="Pinar Bold"/>
                <a:ea typeface="Pinar Bold"/>
                <a:cs typeface="Pinar Bold"/>
                <a:sym typeface="Pinar Bold"/>
              </a:rPr>
              <a:t>Analysis</a:t>
            </a:r>
          </a:p>
        </p:txBody>
      </p:sp>
      <p:sp>
        <p:nvSpPr>
          <p:cNvPr name="Freeform 23" id="23"/>
          <p:cNvSpPr/>
          <p:nvPr/>
        </p:nvSpPr>
        <p:spPr>
          <a:xfrm flipH="false" flipV="false" rot="0">
            <a:off x="11293219" y="2317821"/>
            <a:ext cx="5834518" cy="1166904"/>
          </a:xfrm>
          <a:custGeom>
            <a:avLst/>
            <a:gdLst/>
            <a:ahLst/>
            <a:cxnLst/>
            <a:rect r="r" b="b" t="t" l="l"/>
            <a:pathLst>
              <a:path h="1166904" w="5834518">
                <a:moveTo>
                  <a:pt x="0" y="0"/>
                </a:moveTo>
                <a:lnTo>
                  <a:pt x="5834518" y="0"/>
                </a:lnTo>
                <a:lnTo>
                  <a:pt x="5834518" y="1166903"/>
                </a:lnTo>
                <a:lnTo>
                  <a:pt x="0" y="116690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4" id="24"/>
          <p:cNvSpPr txBox="true"/>
          <p:nvPr/>
        </p:nvSpPr>
        <p:spPr>
          <a:xfrm rot="0">
            <a:off x="10289696" y="2545482"/>
            <a:ext cx="6552291" cy="721106"/>
          </a:xfrm>
          <a:prstGeom prst="rect">
            <a:avLst/>
          </a:prstGeom>
        </p:spPr>
        <p:txBody>
          <a:bodyPr anchor="t" rtlCol="false" tIns="0" lIns="0" bIns="0" rIns="0">
            <a:spAutoFit/>
          </a:bodyPr>
          <a:lstStyle/>
          <a:p>
            <a:pPr algn="r" rtl="true">
              <a:lnSpc>
                <a:spcPts val="5511"/>
              </a:lnSpc>
            </a:pPr>
            <a:r>
              <a:rPr lang="ar-EG" b="true" sz="5199">
                <a:solidFill>
                  <a:srgbClr val="000000"/>
                </a:solidFill>
                <a:latin typeface="Pinar Bold"/>
                <a:ea typeface="Pinar Bold"/>
                <a:cs typeface="Pinar Bold"/>
                <a:sym typeface="Pinar Bold"/>
                <a:rtl val="true"/>
              </a:rPr>
              <a:t>تحلیل پستل چیست؟</a:t>
            </a:r>
          </a:p>
        </p:txBody>
      </p:sp>
      <p:sp>
        <p:nvSpPr>
          <p:cNvPr name="TextBox 25" id="25"/>
          <p:cNvSpPr txBox="true"/>
          <p:nvPr/>
        </p:nvSpPr>
        <p:spPr>
          <a:xfrm rot="0">
            <a:off x="10848266" y="4005650"/>
            <a:ext cx="6212797" cy="1140333"/>
          </a:xfrm>
          <a:prstGeom prst="rect">
            <a:avLst/>
          </a:prstGeom>
        </p:spPr>
        <p:txBody>
          <a:bodyPr anchor="t" rtlCol="false" tIns="0" lIns="0" bIns="0" rIns="0">
            <a:spAutoFit/>
          </a:bodyPr>
          <a:lstStyle/>
          <a:p>
            <a:pPr algn="just" rtl="true">
              <a:lnSpc>
                <a:spcPts val="4776"/>
              </a:lnSpc>
            </a:pPr>
            <a:r>
              <a:rPr lang="ar-EG" b="true" sz="2400">
                <a:solidFill>
                  <a:srgbClr val="000000"/>
                </a:solidFill>
                <a:latin typeface="Vazir Bold"/>
                <a:ea typeface="Vazir Bold"/>
                <a:cs typeface="Vazir Bold"/>
                <a:sym typeface="Vazir Bold"/>
                <a:rtl val="true"/>
              </a:rPr>
              <a:t> </a:t>
            </a:r>
            <a:r>
              <a:rPr lang="en-US" b="true" sz="2400">
                <a:solidFill>
                  <a:srgbClr val="000000"/>
                </a:solidFill>
                <a:latin typeface="Vazir Bold"/>
                <a:ea typeface="Vazir Bold"/>
                <a:cs typeface="Vazir Bold"/>
                <a:sym typeface="Vazir Bold"/>
              </a:rPr>
              <a:t>PESTLE</a:t>
            </a:r>
            <a:r>
              <a:rPr lang="ar-EG" b="true" sz="2400">
                <a:solidFill>
                  <a:srgbClr val="000000"/>
                </a:solidFill>
                <a:latin typeface="Vazir Bold"/>
                <a:ea typeface="Vazir Bold"/>
                <a:cs typeface="Vazir Bold"/>
                <a:sym typeface="Vazir Bold"/>
                <a:rtl val="true"/>
              </a:rPr>
              <a:t> یا </a:t>
            </a:r>
            <a:r>
              <a:rPr lang="en-US" b="true" sz="2400">
                <a:solidFill>
                  <a:srgbClr val="000000"/>
                </a:solidFill>
                <a:latin typeface="Vazir Bold"/>
                <a:ea typeface="Vazir Bold"/>
                <a:cs typeface="Vazir Bold"/>
                <a:sym typeface="Vazir Bold"/>
              </a:rPr>
              <a:t>PESTEL</a:t>
            </a:r>
            <a:r>
              <a:rPr lang="ar-EG" b="true" sz="2400">
                <a:solidFill>
                  <a:srgbClr val="000000"/>
                </a:solidFill>
                <a:latin typeface="Vazir Bold"/>
                <a:ea typeface="Vazir Bold"/>
                <a:cs typeface="Vazir Bold"/>
                <a:sym typeface="Vazir Bold"/>
                <a:rtl val="true"/>
              </a:rPr>
              <a:t> چارچوبی برای تحلیل و ارزیابی عوامل کلان تاثیرگذار بر یک کسب‌وکار است.</a:t>
            </a:r>
          </a:p>
        </p:txBody>
      </p:sp>
      <p:sp>
        <p:nvSpPr>
          <p:cNvPr name="Freeform 26" id="26"/>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10"/>
            <a:stretch>
              <a:fillRect l="0" t="0" r="0" b="0"/>
            </a:stretch>
          </a:blipFill>
        </p:spPr>
      </p:sp>
      <p:sp>
        <p:nvSpPr>
          <p:cNvPr name="TextBox 27" id="27"/>
          <p:cNvSpPr txBox="true"/>
          <p:nvPr/>
        </p:nvSpPr>
        <p:spPr>
          <a:xfrm rot="0">
            <a:off x="10848266" y="5452764"/>
            <a:ext cx="6212797" cy="3540633"/>
          </a:xfrm>
          <a:prstGeom prst="rect">
            <a:avLst/>
          </a:prstGeom>
        </p:spPr>
        <p:txBody>
          <a:bodyPr anchor="t" rtlCol="false" tIns="0" lIns="0" bIns="0" rIns="0">
            <a:spAutoFit/>
          </a:bodyPr>
          <a:lstStyle/>
          <a:p>
            <a:pPr algn="just" rtl="true">
              <a:lnSpc>
                <a:spcPts val="4776"/>
              </a:lnSpc>
            </a:pPr>
            <a:r>
              <a:rPr lang="ar-EG" b="true" sz="2400">
                <a:solidFill>
                  <a:srgbClr val="000000"/>
                </a:solidFill>
                <a:latin typeface="Vazir Bold"/>
                <a:ea typeface="Vazir Bold"/>
                <a:cs typeface="Vazir Bold"/>
                <a:sym typeface="Vazir Bold"/>
                <a:rtl val="true"/>
              </a:rPr>
              <a:t>معمولاً نگاه ما به‌کسب‌وکار از داخل به بیرون است و پیش‌فرضمان هم این است که شرایط بیرونی تغییر خاصی ندارد؛ اما با تحلیل پستل می‌توانیم نگاه از بیرون نیز به کسب‌وکار داشته باشیم؛ از تهدیدات بالقوه آگاه شویم و قبل از اینکه دیر شوید برای رفع آن‌ها برنامه‌ریزی کنید.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2"/>
            <a:stretch>
              <a:fillRect l="0" t="0" r="0" b="0"/>
            </a:stretch>
          </a:blipFill>
        </p:spPr>
      </p:sp>
      <p:sp>
        <p:nvSpPr>
          <p:cNvPr name="Freeform 3" id="3"/>
          <p:cNvSpPr/>
          <p:nvPr/>
        </p:nvSpPr>
        <p:spPr>
          <a:xfrm flipH="false" flipV="false" rot="0">
            <a:off x="11160760" y="1441153"/>
            <a:ext cx="4826491" cy="965298"/>
          </a:xfrm>
          <a:custGeom>
            <a:avLst/>
            <a:gdLst/>
            <a:ahLst/>
            <a:cxnLst/>
            <a:rect r="r" b="b" t="t" l="l"/>
            <a:pathLst>
              <a:path h="965298" w="4826491">
                <a:moveTo>
                  <a:pt x="0" y="0"/>
                </a:moveTo>
                <a:lnTo>
                  <a:pt x="4826492" y="0"/>
                </a:lnTo>
                <a:lnTo>
                  <a:pt x="4826492" y="965299"/>
                </a:lnTo>
                <a:lnTo>
                  <a:pt x="0" y="96529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9144000" y="1587179"/>
            <a:ext cx="6843252" cy="717042"/>
          </a:xfrm>
          <a:prstGeom prst="rect">
            <a:avLst/>
          </a:prstGeom>
        </p:spPr>
        <p:txBody>
          <a:bodyPr anchor="t" rtlCol="false" tIns="0" lIns="0" bIns="0" rIns="0">
            <a:spAutoFit/>
          </a:bodyPr>
          <a:lstStyle/>
          <a:p>
            <a:pPr algn="r" rtl="true" marL="0" indent="0" lvl="0">
              <a:lnSpc>
                <a:spcPts val="5664"/>
              </a:lnSpc>
              <a:spcBef>
                <a:spcPct val="0"/>
              </a:spcBef>
            </a:pPr>
            <a:r>
              <a:rPr lang="en-US" b="true" sz="4800">
                <a:solidFill>
                  <a:srgbClr val="000000"/>
                </a:solidFill>
                <a:latin typeface="Pinar Bold"/>
                <a:ea typeface="Pinar Bold"/>
                <a:cs typeface="Pinar Bold"/>
                <a:sym typeface="Pinar Bold"/>
              </a:rPr>
              <a:t>P</a:t>
            </a:r>
            <a:r>
              <a:rPr lang="ar-EG" b="true" sz="4800">
                <a:solidFill>
                  <a:srgbClr val="000000"/>
                </a:solidFill>
                <a:latin typeface="Pinar Bold"/>
                <a:ea typeface="Pinar Bold"/>
                <a:cs typeface="Pinar Bold"/>
                <a:sym typeface="Pinar Bold"/>
                <a:rtl val="true"/>
              </a:rPr>
              <a:t>: شرایط قانونی </a:t>
            </a:r>
          </a:p>
        </p:txBody>
      </p:sp>
      <p:sp>
        <p:nvSpPr>
          <p:cNvPr name="TextBox 5" id="5"/>
          <p:cNvSpPr txBox="true"/>
          <p:nvPr/>
        </p:nvSpPr>
        <p:spPr>
          <a:xfrm rot="0">
            <a:off x="1831309" y="3007911"/>
            <a:ext cx="14155943" cy="668275"/>
          </a:xfrm>
          <a:prstGeom prst="rect">
            <a:avLst/>
          </a:prstGeom>
        </p:spPr>
        <p:txBody>
          <a:bodyPr anchor="t" rtlCol="false" tIns="0" lIns="0" bIns="0" rIns="0">
            <a:spAutoFit/>
          </a:bodyPr>
          <a:lstStyle/>
          <a:p>
            <a:pPr algn="r" rtl="true" marL="604518" indent="-302259" lvl="1">
              <a:lnSpc>
                <a:spcPts val="6047"/>
              </a:lnSpc>
              <a:buFont typeface="Arial"/>
              <a:buChar char="•"/>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1028700" y="2306237"/>
            <a:ext cx="16230600" cy="7228288"/>
            <a:chOff x="0" y="0"/>
            <a:chExt cx="26225716" cy="11679606"/>
          </a:xfrm>
        </p:grpSpPr>
        <p:sp>
          <p:nvSpPr>
            <p:cNvPr name="Freeform 3" id="3"/>
            <p:cNvSpPr/>
            <p:nvPr/>
          </p:nvSpPr>
          <p:spPr>
            <a:xfrm flipH="false" flipV="false" rot="0">
              <a:off x="57150" y="58420"/>
              <a:ext cx="26155867" cy="11608486"/>
            </a:xfrm>
            <a:custGeom>
              <a:avLst/>
              <a:gdLst/>
              <a:ahLst/>
              <a:cxnLst/>
              <a:rect r="r" b="b" t="t" l="l"/>
              <a:pathLst>
                <a:path h="11608486" w="26155867">
                  <a:moveTo>
                    <a:pt x="26070775" y="11578006"/>
                  </a:moveTo>
                  <a:lnTo>
                    <a:pt x="0" y="11578006"/>
                  </a:lnTo>
                  <a:cubicBezTo>
                    <a:pt x="5080" y="11595786"/>
                    <a:pt x="21590" y="11608486"/>
                    <a:pt x="40640" y="11608486"/>
                  </a:cubicBezTo>
                  <a:lnTo>
                    <a:pt x="26112685" y="11608486"/>
                  </a:lnTo>
                  <a:cubicBezTo>
                    <a:pt x="26136817" y="11608486"/>
                    <a:pt x="26155867" y="11589436"/>
                    <a:pt x="26155867" y="11565306"/>
                  </a:cubicBezTo>
                  <a:lnTo>
                    <a:pt x="26155867" y="40640"/>
                  </a:lnTo>
                  <a:cubicBezTo>
                    <a:pt x="26155867" y="21590"/>
                    <a:pt x="26143167" y="6350"/>
                    <a:pt x="26126656" y="0"/>
                  </a:cubicBezTo>
                  <a:lnTo>
                    <a:pt x="26126656" y="11522126"/>
                  </a:lnTo>
                  <a:cubicBezTo>
                    <a:pt x="26126656" y="11552606"/>
                    <a:pt x="26101256" y="11578006"/>
                    <a:pt x="26070775" y="11578006"/>
                  </a:cubicBezTo>
                  <a:close/>
                </a:path>
              </a:pathLst>
            </a:custGeom>
            <a:solidFill>
              <a:srgbClr val="000000"/>
            </a:solidFill>
          </p:spPr>
        </p:sp>
        <p:sp>
          <p:nvSpPr>
            <p:cNvPr name="Freeform 4" id="4"/>
            <p:cNvSpPr/>
            <p:nvPr/>
          </p:nvSpPr>
          <p:spPr>
            <a:xfrm flipH="false" flipV="false" rot="0">
              <a:off x="12700" y="12700"/>
              <a:ext cx="26158406" cy="11611026"/>
            </a:xfrm>
            <a:custGeom>
              <a:avLst/>
              <a:gdLst/>
              <a:ahLst/>
              <a:cxnLst/>
              <a:rect r="r" b="b" t="t" l="l"/>
              <a:pathLst>
                <a:path h="11611026" w="26158406">
                  <a:moveTo>
                    <a:pt x="43180" y="11611026"/>
                  </a:moveTo>
                  <a:lnTo>
                    <a:pt x="26115225" y="11611026"/>
                  </a:lnTo>
                  <a:cubicBezTo>
                    <a:pt x="26139356" y="11611026"/>
                    <a:pt x="26158406" y="11591976"/>
                    <a:pt x="26158406" y="11567846"/>
                  </a:cubicBezTo>
                  <a:lnTo>
                    <a:pt x="26158406" y="43180"/>
                  </a:lnTo>
                  <a:cubicBezTo>
                    <a:pt x="26158406" y="19050"/>
                    <a:pt x="26139356" y="0"/>
                    <a:pt x="26115225" y="0"/>
                  </a:cubicBezTo>
                  <a:lnTo>
                    <a:pt x="43180" y="0"/>
                  </a:lnTo>
                  <a:cubicBezTo>
                    <a:pt x="19050" y="0"/>
                    <a:pt x="0" y="19050"/>
                    <a:pt x="0" y="43180"/>
                  </a:cubicBezTo>
                  <a:lnTo>
                    <a:pt x="0" y="11567846"/>
                  </a:lnTo>
                  <a:cubicBezTo>
                    <a:pt x="0" y="11591976"/>
                    <a:pt x="19050" y="11611026"/>
                    <a:pt x="43180" y="11611026"/>
                  </a:cubicBezTo>
                  <a:close/>
                </a:path>
              </a:pathLst>
            </a:custGeom>
            <a:solidFill>
              <a:srgbClr val="F8F8F8"/>
            </a:solidFill>
          </p:spPr>
        </p:sp>
        <p:sp>
          <p:nvSpPr>
            <p:cNvPr name="Freeform 5" id="5"/>
            <p:cNvSpPr/>
            <p:nvPr/>
          </p:nvSpPr>
          <p:spPr>
            <a:xfrm flipH="false" flipV="false" rot="0">
              <a:off x="0" y="0"/>
              <a:ext cx="26225717" cy="11679606"/>
            </a:xfrm>
            <a:custGeom>
              <a:avLst/>
              <a:gdLst/>
              <a:ahLst/>
              <a:cxnLst/>
              <a:rect r="r" b="b" t="t" l="l"/>
              <a:pathLst>
                <a:path h="11679606" w="26225717">
                  <a:moveTo>
                    <a:pt x="26182535" y="44450"/>
                  </a:moveTo>
                  <a:cubicBezTo>
                    <a:pt x="26177456" y="19050"/>
                    <a:pt x="26154596" y="0"/>
                    <a:pt x="26127925" y="0"/>
                  </a:cubicBezTo>
                  <a:lnTo>
                    <a:pt x="55880" y="0"/>
                  </a:lnTo>
                  <a:cubicBezTo>
                    <a:pt x="25400" y="0"/>
                    <a:pt x="0" y="25400"/>
                    <a:pt x="0" y="55880"/>
                  </a:cubicBezTo>
                  <a:lnTo>
                    <a:pt x="0" y="11580546"/>
                  </a:lnTo>
                  <a:cubicBezTo>
                    <a:pt x="0" y="11607216"/>
                    <a:pt x="17780" y="11628806"/>
                    <a:pt x="43180" y="11635156"/>
                  </a:cubicBezTo>
                  <a:cubicBezTo>
                    <a:pt x="48260" y="11660556"/>
                    <a:pt x="71120" y="11679606"/>
                    <a:pt x="97790" y="11679606"/>
                  </a:cubicBezTo>
                  <a:lnTo>
                    <a:pt x="26169835" y="11679606"/>
                  </a:lnTo>
                  <a:cubicBezTo>
                    <a:pt x="26200317" y="11679606"/>
                    <a:pt x="26225717" y="11654206"/>
                    <a:pt x="26225717" y="11623726"/>
                  </a:cubicBezTo>
                  <a:lnTo>
                    <a:pt x="26225717" y="99060"/>
                  </a:lnTo>
                  <a:cubicBezTo>
                    <a:pt x="26225717" y="72390"/>
                    <a:pt x="26207935" y="50800"/>
                    <a:pt x="26182535" y="44450"/>
                  </a:cubicBezTo>
                  <a:close/>
                  <a:moveTo>
                    <a:pt x="12700" y="11580546"/>
                  </a:moveTo>
                  <a:lnTo>
                    <a:pt x="12700" y="55880"/>
                  </a:lnTo>
                  <a:cubicBezTo>
                    <a:pt x="12700" y="31750"/>
                    <a:pt x="31750" y="12700"/>
                    <a:pt x="55880" y="12700"/>
                  </a:cubicBezTo>
                  <a:lnTo>
                    <a:pt x="26127925" y="12700"/>
                  </a:lnTo>
                  <a:cubicBezTo>
                    <a:pt x="26152056" y="12700"/>
                    <a:pt x="26171106" y="31750"/>
                    <a:pt x="26171106" y="55880"/>
                  </a:cubicBezTo>
                  <a:lnTo>
                    <a:pt x="26171106" y="11580546"/>
                  </a:lnTo>
                  <a:cubicBezTo>
                    <a:pt x="26171106" y="11604676"/>
                    <a:pt x="26152056" y="11623726"/>
                    <a:pt x="26127925" y="11623726"/>
                  </a:cubicBezTo>
                  <a:lnTo>
                    <a:pt x="55880" y="11623726"/>
                  </a:lnTo>
                  <a:cubicBezTo>
                    <a:pt x="31750" y="11623726"/>
                    <a:pt x="12700" y="11604676"/>
                    <a:pt x="12700" y="11580546"/>
                  </a:cubicBezTo>
                  <a:close/>
                  <a:moveTo>
                    <a:pt x="26213017" y="11623726"/>
                  </a:moveTo>
                  <a:cubicBezTo>
                    <a:pt x="26213017" y="11647856"/>
                    <a:pt x="26193967" y="11666906"/>
                    <a:pt x="26169835" y="11666906"/>
                  </a:cubicBezTo>
                  <a:lnTo>
                    <a:pt x="97790" y="11666906"/>
                  </a:lnTo>
                  <a:cubicBezTo>
                    <a:pt x="78740" y="11666906"/>
                    <a:pt x="62230" y="11654206"/>
                    <a:pt x="57150" y="11636426"/>
                  </a:cubicBezTo>
                  <a:lnTo>
                    <a:pt x="26127925" y="11636426"/>
                  </a:lnTo>
                  <a:cubicBezTo>
                    <a:pt x="26158406" y="11636426"/>
                    <a:pt x="26183806" y="11611026"/>
                    <a:pt x="26183806" y="11580546"/>
                  </a:cubicBezTo>
                  <a:lnTo>
                    <a:pt x="26183806" y="58420"/>
                  </a:lnTo>
                  <a:cubicBezTo>
                    <a:pt x="26200317" y="64770"/>
                    <a:pt x="26213017" y="80010"/>
                    <a:pt x="26213017" y="99060"/>
                  </a:cubicBezTo>
                  <a:lnTo>
                    <a:pt x="26213017" y="11623726"/>
                  </a:lnTo>
                  <a:close/>
                </a:path>
              </a:pathLst>
            </a:custGeom>
            <a:solidFill>
              <a:srgbClr val="000000"/>
            </a:solidFill>
          </p:spPr>
        </p:sp>
      </p:grpSp>
      <p:sp>
        <p:nvSpPr>
          <p:cNvPr name="TextBox 6" id="6"/>
          <p:cNvSpPr txBox="true"/>
          <p:nvPr/>
        </p:nvSpPr>
        <p:spPr>
          <a:xfrm rot="0">
            <a:off x="10466803" y="703199"/>
            <a:ext cx="6638878" cy="1130077"/>
          </a:xfrm>
          <a:prstGeom prst="rect">
            <a:avLst/>
          </a:prstGeom>
        </p:spPr>
        <p:txBody>
          <a:bodyPr anchor="t" rtlCol="false" tIns="0" lIns="0" bIns="0" rIns="0">
            <a:spAutoFit/>
          </a:bodyPr>
          <a:lstStyle/>
          <a:p>
            <a:pPr algn="r" rtl="true">
              <a:lnSpc>
                <a:spcPts val="8706"/>
              </a:lnSpc>
            </a:pPr>
            <a:r>
              <a:rPr lang="ar-EG" b="true" sz="8213">
                <a:solidFill>
                  <a:srgbClr val="7C55F1"/>
                </a:solidFill>
                <a:latin typeface="Pinar Bold"/>
                <a:ea typeface="Pinar Bold"/>
                <a:cs typeface="Pinar Bold"/>
                <a:sym typeface="Pinar Bold"/>
                <a:rtl val="true"/>
              </a:rPr>
              <a:t>نتیجه؟</a:t>
            </a:r>
          </a:p>
        </p:txBody>
      </p:sp>
      <p:grpSp>
        <p:nvGrpSpPr>
          <p:cNvPr name="Group 7" id="7"/>
          <p:cNvGrpSpPr/>
          <p:nvPr/>
        </p:nvGrpSpPr>
        <p:grpSpPr>
          <a:xfrm rot="0">
            <a:off x="1028700" y="1304925"/>
            <a:ext cx="8115300" cy="1001312"/>
            <a:chOff x="0" y="0"/>
            <a:chExt cx="11772975" cy="1452617"/>
          </a:xfrm>
        </p:grpSpPr>
        <p:sp>
          <p:nvSpPr>
            <p:cNvPr name="Freeform 8" id="8"/>
            <p:cNvSpPr/>
            <p:nvPr/>
          </p:nvSpPr>
          <p:spPr>
            <a:xfrm flipH="false" flipV="false" rot="0">
              <a:off x="57150" y="58420"/>
              <a:ext cx="11703125" cy="1381497"/>
            </a:xfrm>
            <a:custGeom>
              <a:avLst/>
              <a:gdLst/>
              <a:ahLst/>
              <a:cxnLst/>
              <a:rect r="r" b="b" t="t" l="l"/>
              <a:pathLst>
                <a:path h="1381497" w="11703125">
                  <a:moveTo>
                    <a:pt x="11618035" y="1351017"/>
                  </a:moveTo>
                  <a:lnTo>
                    <a:pt x="0" y="1351017"/>
                  </a:lnTo>
                  <a:cubicBezTo>
                    <a:pt x="5080" y="1368797"/>
                    <a:pt x="21590" y="1381497"/>
                    <a:pt x="40640" y="1381497"/>
                  </a:cubicBezTo>
                  <a:lnTo>
                    <a:pt x="11659945" y="1381497"/>
                  </a:lnTo>
                  <a:cubicBezTo>
                    <a:pt x="11684075" y="1381497"/>
                    <a:pt x="11703125" y="1362447"/>
                    <a:pt x="11703125" y="1338317"/>
                  </a:cubicBezTo>
                  <a:lnTo>
                    <a:pt x="11703125" y="40640"/>
                  </a:lnTo>
                  <a:cubicBezTo>
                    <a:pt x="11703125" y="21590"/>
                    <a:pt x="11690425" y="6350"/>
                    <a:pt x="11673915" y="0"/>
                  </a:cubicBezTo>
                  <a:lnTo>
                    <a:pt x="11673915" y="1295137"/>
                  </a:lnTo>
                  <a:cubicBezTo>
                    <a:pt x="11673915" y="1325617"/>
                    <a:pt x="11648515" y="1351017"/>
                    <a:pt x="11618035" y="1351017"/>
                  </a:cubicBezTo>
                  <a:close/>
                </a:path>
              </a:pathLst>
            </a:custGeom>
            <a:solidFill>
              <a:srgbClr val="000000"/>
            </a:solidFill>
          </p:spPr>
        </p:sp>
        <p:sp>
          <p:nvSpPr>
            <p:cNvPr name="Freeform 9" id="9"/>
            <p:cNvSpPr/>
            <p:nvPr/>
          </p:nvSpPr>
          <p:spPr>
            <a:xfrm flipH="false" flipV="false" rot="0">
              <a:off x="12700" y="12700"/>
              <a:ext cx="11705665" cy="1384037"/>
            </a:xfrm>
            <a:custGeom>
              <a:avLst/>
              <a:gdLst/>
              <a:ahLst/>
              <a:cxnLst/>
              <a:rect r="r" b="b" t="t" l="l"/>
              <a:pathLst>
                <a:path h="1384037" w="11705665">
                  <a:moveTo>
                    <a:pt x="43180" y="1384037"/>
                  </a:moveTo>
                  <a:lnTo>
                    <a:pt x="11662485" y="1384037"/>
                  </a:lnTo>
                  <a:cubicBezTo>
                    <a:pt x="11686615" y="1384037"/>
                    <a:pt x="11705665" y="1364987"/>
                    <a:pt x="11705665" y="1340857"/>
                  </a:cubicBezTo>
                  <a:lnTo>
                    <a:pt x="11705665" y="43180"/>
                  </a:lnTo>
                  <a:cubicBezTo>
                    <a:pt x="11705665" y="19050"/>
                    <a:pt x="11686615" y="0"/>
                    <a:pt x="11662485"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10" id="10"/>
            <p:cNvSpPr/>
            <p:nvPr/>
          </p:nvSpPr>
          <p:spPr>
            <a:xfrm flipH="false" flipV="false" rot="0">
              <a:off x="0" y="0"/>
              <a:ext cx="11772975" cy="1452617"/>
            </a:xfrm>
            <a:custGeom>
              <a:avLst/>
              <a:gdLst/>
              <a:ahLst/>
              <a:cxnLst/>
              <a:rect r="r" b="b" t="t" l="l"/>
              <a:pathLst>
                <a:path h="1452617" w="11772975">
                  <a:moveTo>
                    <a:pt x="11729795" y="44450"/>
                  </a:moveTo>
                  <a:cubicBezTo>
                    <a:pt x="11724715" y="19050"/>
                    <a:pt x="11701855" y="0"/>
                    <a:pt x="11675184"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1717095" y="1452617"/>
                  </a:lnTo>
                  <a:cubicBezTo>
                    <a:pt x="11747575" y="1452617"/>
                    <a:pt x="11772975" y="1427217"/>
                    <a:pt x="11772975" y="1396737"/>
                  </a:cubicBezTo>
                  <a:lnTo>
                    <a:pt x="11772975" y="99060"/>
                  </a:lnTo>
                  <a:cubicBezTo>
                    <a:pt x="11772975" y="72390"/>
                    <a:pt x="11755195" y="50800"/>
                    <a:pt x="11729795" y="44450"/>
                  </a:cubicBezTo>
                  <a:close/>
                  <a:moveTo>
                    <a:pt x="12700" y="1353557"/>
                  </a:moveTo>
                  <a:lnTo>
                    <a:pt x="12700" y="55880"/>
                  </a:lnTo>
                  <a:cubicBezTo>
                    <a:pt x="12700" y="31750"/>
                    <a:pt x="31750" y="12700"/>
                    <a:pt x="55880" y="12700"/>
                  </a:cubicBezTo>
                  <a:lnTo>
                    <a:pt x="11675185" y="12700"/>
                  </a:lnTo>
                  <a:cubicBezTo>
                    <a:pt x="11699315" y="12700"/>
                    <a:pt x="11718365" y="31750"/>
                    <a:pt x="11718365" y="55880"/>
                  </a:cubicBezTo>
                  <a:lnTo>
                    <a:pt x="11718365" y="1353557"/>
                  </a:lnTo>
                  <a:cubicBezTo>
                    <a:pt x="11718365" y="1377687"/>
                    <a:pt x="11699315" y="1396737"/>
                    <a:pt x="11675185" y="1396737"/>
                  </a:cubicBezTo>
                  <a:lnTo>
                    <a:pt x="55880" y="1396737"/>
                  </a:lnTo>
                  <a:cubicBezTo>
                    <a:pt x="31750" y="1396737"/>
                    <a:pt x="12700" y="1377687"/>
                    <a:pt x="12700" y="1353557"/>
                  </a:cubicBezTo>
                  <a:close/>
                  <a:moveTo>
                    <a:pt x="11760275" y="1396737"/>
                  </a:moveTo>
                  <a:cubicBezTo>
                    <a:pt x="11760275" y="1420867"/>
                    <a:pt x="11741225" y="1439917"/>
                    <a:pt x="11717095" y="1439917"/>
                  </a:cubicBezTo>
                  <a:lnTo>
                    <a:pt x="97790" y="1439917"/>
                  </a:lnTo>
                  <a:cubicBezTo>
                    <a:pt x="78740" y="1439917"/>
                    <a:pt x="62230" y="1427217"/>
                    <a:pt x="57150" y="1409437"/>
                  </a:cubicBezTo>
                  <a:lnTo>
                    <a:pt x="11675185" y="1409437"/>
                  </a:lnTo>
                  <a:cubicBezTo>
                    <a:pt x="11705665" y="1409437"/>
                    <a:pt x="11731065" y="1384037"/>
                    <a:pt x="11731065" y="1353557"/>
                  </a:cubicBezTo>
                  <a:lnTo>
                    <a:pt x="11731065" y="58420"/>
                  </a:lnTo>
                  <a:cubicBezTo>
                    <a:pt x="11747575" y="64770"/>
                    <a:pt x="11760275" y="80010"/>
                    <a:pt x="11760275" y="99060"/>
                  </a:cubicBezTo>
                  <a:lnTo>
                    <a:pt x="11760275" y="1396737"/>
                  </a:lnTo>
                  <a:close/>
                </a:path>
              </a:pathLst>
            </a:custGeom>
            <a:solidFill>
              <a:srgbClr val="000000"/>
            </a:solidFill>
          </p:spPr>
        </p:sp>
      </p:grpSp>
      <p:sp>
        <p:nvSpPr>
          <p:cNvPr name="Freeform 11" id="11"/>
          <p:cNvSpPr/>
          <p:nvPr/>
        </p:nvSpPr>
        <p:spPr>
          <a:xfrm flipH="false" flipV="false" rot="0">
            <a:off x="1291038" y="1561573"/>
            <a:ext cx="488016" cy="488016"/>
          </a:xfrm>
          <a:custGeom>
            <a:avLst/>
            <a:gdLst/>
            <a:ahLst/>
            <a:cxnLst/>
            <a:rect r="r" b="b" t="t" l="l"/>
            <a:pathLst>
              <a:path h="488016" w="488016">
                <a:moveTo>
                  <a:pt x="0" y="0"/>
                </a:moveTo>
                <a:lnTo>
                  <a:pt x="488016" y="0"/>
                </a:lnTo>
                <a:lnTo>
                  <a:pt x="488016" y="488016"/>
                </a:lnTo>
                <a:lnTo>
                  <a:pt x="0" y="4880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2122335" y="1542954"/>
            <a:ext cx="6739920" cy="533019"/>
          </a:xfrm>
          <a:prstGeom prst="rect">
            <a:avLst/>
          </a:prstGeom>
        </p:spPr>
        <p:txBody>
          <a:bodyPr anchor="t" rtlCol="false" tIns="0" lIns="0" bIns="0" rIns="0">
            <a:spAutoFit/>
          </a:bodyPr>
          <a:lstStyle/>
          <a:p>
            <a:pPr algn="r" rtl="true" marL="0" indent="0" lvl="0">
              <a:lnSpc>
                <a:spcPts val="4248"/>
              </a:lnSpc>
            </a:pPr>
            <a:r>
              <a:rPr lang="ar-EG" b="true" sz="3600">
                <a:solidFill>
                  <a:srgbClr val="000000"/>
                </a:solidFill>
                <a:latin typeface="Pinar Bold"/>
                <a:ea typeface="Pinar Bold"/>
                <a:cs typeface="Pinar Bold"/>
                <a:sym typeface="Pinar Bold"/>
                <a:rtl val="true"/>
              </a:rPr>
              <a:t>تهدیدها و فرصت‌ها</a:t>
            </a:r>
          </a:p>
        </p:txBody>
      </p:sp>
      <p:graphicFrame>
        <p:nvGraphicFramePr>
          <p:cNvPr name="Object 13" id="13"/>
          <p:cNvGraphicFramePr/>
          <p:nvPr/>
        </p:nvGraphicFramePr>
        <p:xfrm>
          <a:off x="1535046" y="3152160"/>
          <a:ext cx="3771900" cy="2933700"/>
        </p:xfrm>
        <a:graphic>
          <a:graphicData uri="http://schemas.openxmlformats.org/presentationml/2006/ole">
            <p:oleObj imgW="4521200" imgH="3683000" r:id="rId5" progId="Excel.Sheet.12" name="Worksheet">
              <p:embed/>
              <p:pic>
                <p:nvPicPr>
                  <p:cNvPr name="" id="0"/>
                  <p:cNvPicPr/>
                  <p:nvPr/>
                </p:nvPicPr>
                <p:blipFill>
                  <a:blip r:embed="rId4"/>
                  <a:stretch>
                    <a:fillRect/>
                  </a:stretch>
                </p:blipFill>
                <p:spPr>
                  <a:xfrm>
                    <a:off x="1270000" y="1270000"/>
                    <a:ext cx="1270000" cy="1270000"/>
                  </a:xfrm>
                  <a:prstGeom prst="rect"/>
                </p:spPr>
              </p:pic>
            </p:oleObj>
          </a:graphicData>
        </a:graphic>
      </p:graphicFrame>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TextBox 2" id="2"/>
          <p:cNvSpPr txBox="true"/>
          <p:nvPr/>
        </p:nvSpPr>
        <p:spPr>
          <a:xfrm rot="0">
            <a:off x="3658237" y="2128803"/>
            <a:ext cx="10971526" cy="4425315"/>
          </a:xfrm>
          <a:prstGeom prst="rect">
            <a:avLst/>
          </a:prstGeom>
        </p:spPr>
        <p:txBody>
          <a:bodyPr anchor="t" rtlCol="false" tIns="0" lIns="0" bIns="0" rIns="0">
            <a:spAutoFit/>
          </a:bodyPr>
          <a:lstStyle/>
          <a:p>
            <a:pPr algn="ctr" rtl="true" marL="0" indent="0" lvl="0">
              <a:lnSpc>
                <a:spcPts val="9000"/>
              </a:lnSpc>
            </a:pPr>
            <a:r>
              <a:rPr lang="ar-EG" b="true" sz="3600">
                <a:solidFill>
                  <a:srgbClr val="000000"/>
                </a:solidFill>
                <a:latin typeface="Pinar Bold"/>
                <a:ea typeface="Pinar Bold"/>
                <a:cs typeface="Pinar Bold"/>
                <a:sym typeface="Pinar Bold"/>
                <a:rtl val="true"/>
              </a:rPr>
              <a:t>بعد از انجام تحلیل </a:t>
            </a:r>
            <a:r>
              <a:rPr lang="en-US" b="true" sz="3600">
                <a:solidFill>
                  <a:srgbClr val="000000"/>
                </a:solidFill>
                <a:latin typeface="Pinar Bold"/>
                <a:ea typeface="Pinar Bold"/>
                <a:cs typeface="Pinar Bold"/>
                <a:sym typeface="Pinar Bold"/>
              </a:rPr>
              <a:t>PESTEL</a:t>
            </a:r>
            <a:r>
              <a:rPr lang="ar-EG" b="true" sz="3600">
                <a:solidFill>
                  <a:srgbClr val="000000"/>
                </a:solidFill>
                <a:latin typeface="Pinar Bold"/>
                <a:ea typeface="Pinar Bold"/>
                <a:cs typeface="Pinar Bold"/>
                <a:sym typeface="Pinar Bold"/>
                <a:rtl val="true"/>
              </a:rPr>
              <a:t> زمان تهیه برنامه عملیاتی یا طراحی یک مارکتینگ پلن است. برای اینکه برنامه هوشمندانه و دقیقی بریزید، پیشنهاد می‌کنم «</a:t>
            </a:r>
            <a:r>
              <a:rPr lang="ar-EG" b="true" sz="3600">
                <a:solidFill>
                  <a:srgbClr val="000000"/>
                </a:solidFill>
                <a:latin typeface="Pinar Bold"/>
                <a:ea typeface="Pinar Bold"/>
                <a:cs typeface="Pinar Bold"/>
                <a:sym typeface="Pinar Bold"/>
                <a:hlinkClick r:id="rId2" tooltip="https://fa.philia.vip/blog/marketing-plan/"/>
                <a:rtl val="true"/>
              </a:rPr>
              <a:t>راهنمای جامع مارکتینگ پلن</a:t>
            </a:r>
            <a:r>
              <a:rPr lang="ar-EG" b="true" sz="3600">
                <a:solidFill>
                  <a:srgbClr val="000000"/>
                </a:solidFill>
                <a:latin typeface="Pinar Bold"/>
                <a:ea typeface="Pinar Bold"/>
                <a:cs typeface="Pinar Bold"/>
                <a:sym typeface="Pinar Bold"/>
                <a:rtl val="true"/>
              </a:rPr>
              <a:t>» را در وبلاگ فیلیا مطالعه کنید.</a:t>
            </a:r>
          </a:p>
        </p:txBody>
      </p:sp>
      <p:sp>
        <p:nvSpPr>
          <p:cNvPr name="Freeform 3" id="3"/>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3"/>
            <a:stretch>
              <a:fillRect l="0" t="0" r="0" b="0"/>
            </a:stretch>
          </a:blipFill>
        </p:spPr>
      </p:sp>
      <p:grpSp>
        <p:nvGrpSpPr>
          <p:cNvPr name="Group 4" id="4"/>
          <p:cNvGrpSpPr/>
          <p:nvPr/>
        </p:nvGrpSpPr>
        <p:grpSpPr>
          <a:xfrm rot="0">
            <a:off x="7370506" y="7369892"/>
            <a:ext cx="3546987" cy="1160099"/>
            <a:chOff x="0" y="0"/>
            <a:chExt cx="934186" cy="305541"/>
          </a:xfrm>
        </p:grpSpPr>
        <p:sp>
          <p:nvSpPr>
            <p:cNvPr name="Freeform 5" id="5"/>
            <p:cNvSpPr/>
            <p:nvPr/>
          </p:nvSpPr>
          <p:spPr>
            <a:xfrm flipH="false" flipV="false" rot="0">
              <a:off x="0" y="0"/>
              <a:ext cx="934186" cy="305541"/>
            </a:xfrm>
            <a:custGeom>
              <a:avLst/>
              <a:gdLst/>
              <a:ahLst/>
              <a:cxnLst/>
              <a:rect r="r" b="b" t="t" l="l"/>
              <a:pathLst>
                <a:path h="305541" w="934186">
                  <a:moveTo>
                    <a:pt x="37105" y="0"/>
                  </a:moveTo>
                  <a:lnTo>
                    <a:pt x="897080" y="0"/>
                  </a:lnTo>
                  <a:cubicBezTo>
                    <a:pt x="906921" y="0"/>
                    <a:pt x="916359" y="3909"/>
                    <a:pt x="923318" y="10868"/>
                  </a:cubicBezTo>
                  <a:cubicBezTo>
                    <a:pt x="930277" y="17827"/>
                    <a:pt x="934186" y="27264"/>
                    <a:pt x="934186" y="37105"/>
                  </a:cubicBezTo>
                  <a:lnTo>
                    <a:pt x="934186" y="268435"/>
                  </a:lnTo>
                  <a:cubicBezTo>
                    <a:pt x="934186" y="278276"/>
                    <a:pt x="930277" y="287714"/>
                    <a:pt x="923318" y="294673"/>
                  </a:cubicBezTo>
                  <a:cubicBezTo>
                    <a:pt x="916359" y="301631"/>
                    <a:pt x="906921" y="305541"/>
                    <a:pt x="897080" y="305541"/>
                  </a:cubicBezTo>
                  <a:lnTo>
                    <a:pt x="37105" y="305541"/>
                  </a:lnTo>
                  <a:cubicBezTo>
                    <a:pt x="27264" y="305541"/>
                    <a:pt x="17827" y="301631"/>
                    <a:pt x="10868" y="294673"/>
                  </a:cubicBezTo>
                  <a:cubicBezTo>
                    <a:pt x="3909" y="287714"/>
                    <a:pt x="0" y="278276"/>
                    <a:pt x="0" y="268435"/>
                  </a:cubicBezTo>
                  <a:lnTo>
                    <a:pt x="0" y="37105"/>
                  </a:lnTo>
                  <a:cubicBezTo>
                    <a:pt x="0" y="27264"/>
                    <a:pt x="3909" y="17827"/>
                    <a:pt x="10868" y="10868"/>
                  </a:cubicBezTo>
                  <a:cubicBezTo>
                    <a:pt x="17827" y="3909"/>
                    <a:pt x="27264" y="0"/>
                    <a:pt x="37105" y="0"/>
                  </a:cubicBezTo>
                  <a:close/>
                </a:path>
              </a:pathLst>
            </a:custGeom>
            <a:solidFill>
              <a:srgbClr val="FFCF55"/>
            </a:solidFill>
          </p:spPr>
        </p:sp>
        <p:sp>
          <p:nvSpPr>
            <p:cNvPr name="TextBox 6" id="6"/>
            <p:cNvSpPr txBox="true"/>
            <p:nvPr/>
          </p:nvSpPr>
          <p:spPr>
            <a:xfrm>
              <a:off x="0" y="19050"/>
              <a:ext cx="934186" cy="286491"/>
            </a:xfrm>
            <a:prstGeom prst="rect">
              <a:avLst/>
            </a:prstGeom>
          </p:spPr>
          <p:txBody>
            <a:bodyPr anchor="ctr" rtlCol="false" tIns="50800" lIns="50800" bIns="50800" rIns="50800"/>
            <a:lstStyle/>
            <a:p>
              <a:pPr algn="ctr" rtl="true">
                <a:lnSpc>
                  <a:spcPts val="3875"/>
                </a:lnSpc>
              </a:pPr>
              <a:r>
                <a:rPr lang="ar-EG" b="true" sz="3399">
                  <a:solidFill>
                    <a:srgbClr val="000000"/>
                  </a:solidFill>
                  <a:latin typeface="Pinar Bold"/>
                  <a:ea typeface="Pinar Bold"/>
                  <a:cs typeface="Pinar Bold"/>
                  <a:sym typeface="Pinar Bold"/>
                  <a:hlinkClick r:id="rId4" tooltip="https://fa.philia.vip/blog/marketing-plan/"/>
                  <a:rtl val="true"/>
                </a:rPr>
                <a:t>مطالعه مقاله</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3533818" y="2118290"/>
            <a:ext cx="11220363" cy="1250057"/>
            <a:chOff x="0" y="0"/>
            <a:chExt cx="14960484" cy="1666743"/>
          </a:xfrm>
        </p:grpSpPr>
        <p:grpSp>
          <p:nvGrpSpPr>
            <p:cNvPr name="Group 3" id="3"/>
            <p:cNvGrpSpPr/>
            <p:nvPr/>
          </p:nvGrpSpPr>
          <p:grpSpPr>
            <a:xfrm rot="0">
              <a:off x="0" y="0"/>
              <a:ext cx="14960484" cy="1666743"/>
              <a:chOff x="0" y="0"/>
              <a:chExt cx="13038520" cy="1452617"/>
            </a:xfrm>
          </p:grpSpPr>
          <p:sp>
            <p:nvSpPr>
              <p:cNvPr name="Freeform 4" id="4"/>
              <p:cNvSpPr/>
              <p:nvPr/>
            </p:nvSpPr>
            <p:spPr>
              <a:xfrm flipH="false" flipV="false" rot="0">
                <a:off x="57150" y="58420"/>
                <a:ext cx="12968670" cy="1381497"/>
              </a:xfrm>
              <a:custGeom>
                <a:avLst/>
                <a:gdLst/>
                <a:ahLst/>
                <a:cxnLst/>
                <a:rect r="r" b="b" t="t" l="l"/>
                <a:pathLst>
                  <a:path h="1381497" w="12968670">
                    <a:moveTo>
                      <a:pt x="12883580" y="1351017"/>
                    </a:moveTo>
                    <a:lnTo>
                      <a:pt x="0" y="1351017"/>
                    </a:lnTo>
                    <a:cubicBezTo>
                      <a:pt x="5080" y="1368797"/>
                      <a:pt x="21590" y="1381497"/>
                      <a:pt x="40640" y="1381497"/>
                    </a:cubicBezTo>
                    <a:lnTo>
                      <a:pt x="12925490" y="1381497"/>
                    </a:lnTo>
                    <a:cubicBezTo>
                      <a:pt x="12949620" y="1381497"/>
                      <a:pt x="12968670" y="1362447"/>
                      <a:pt x="12968670" y="1338317"/>
                    </a:cubicBezTo>
                    <a:lnTo>
                      <a:pt x="12968670" y="40640"/>
                    </a:lnTo>
                    <a:cubicBezTo>
                      <a:pt x="12968670" y="21590"/>
                      <a:pt x="12955970" y="6350"/>
                      <a:pt x="12939460" y="0"/>
                    </a:cubicBezTo>
                    <a:lnTo>
                      <a:pt x="12939460" y="1295137"/>
                    </a:lnTo>
                    <a:cubicBezTo>
                      <a:pt x="12939460" y="1325617"/>
                      <a:pt x="12914060" y="1351017"/>
                      <a:pt x="12883580" y="1351017"/>
                    </a:cubicBezTo>
                    <a:close/>
                  </a:path>
                </a:pathLst>
              </a:custGeom>
              <a:solidFill>
                <a:srgbClr val="000000"/>
              </a:solidFill>
            </p:spPr>
          </p:sp>
          <p:sp>
            <p:nvSpPr>
              <p:cNvPr name="Freeform 5" id="5"/>
              <p:cNvSpPr/>
              <p:nvPr/>
            </p:nvSpPr>
            <p:spPr>
              <a:xfrm flipH="false" flipV="false" rot="0">
                <a:off x="12700" y="12700"/>
                <a:ext cx="12971210" cy="1384037"/>
              </a:xfrm>
              <a:custGeom>
                <a:avLst/>
                <a:gdLst/>
                <a:ahLst/>
                <a:cxnLst/>
                <a:rect r="r" b="b" t="t" l="l"/>
                <a:pathLst>
                  <a:path h="1384037" w="12971210">
                    <a:moveTo>
                      <a:pt x="43180" y="1384037"/>
                    </a:moveTo>
                    <a:lnTo>
                      <a:pt x="12928030" y="1384037"/>
                    </a:lnTo>
                    <a:cubicBezTo>
                      <a:pt x="12952160" y="1384037"/>
                      <a:pt x="12971210" y="1364987"/>
                      <a:pt x="12971210" y="1340857"/>
                    </a:cubicBezTo>
                    <a:lnTo>
                      <a:pt x="12971210" y="43180"/>
                    </a:lnTo>
                    <a:cubicBezTo>
                      <a:pt x="12971210" y="19050"/>
                      <a:pt x="12952160" y="0"/>
                      <a:pt x="12928030"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6" id="6"/>
              <p:cNvSpPr/>
              <p:nvPr/>
            </p:nvSpPr>
            <p:spPr>
              <a:xfrm flipH="false" flipV="false" rot="0">
                <a:off x="0" y="0"/>
                <a:ext cx="13038520" cy="1452617"/>
              </a:xfrm>
              <a:custGeom>
                <a:avLst/>
                <a:gdLst/>
                <a:ahLst/>
                <a:cxnLst/>
                <a:rect r="r" b="b" t="t" l="l"/>
                <a:pathLst>
                  <a:path h="1452617" w="13038520">
                    <a:moveTo>
                      <a:pt x="12995340" y="44450"/>
                    </a:moveTo>
                    <a:cubicBezTo>
                      <a:pt x="12990260" y="19050"/>
                      <a:pt x="12967400" y="0"/>
                      <a:pt x="12940730"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2982640" y="1452617"/>
                    </a:lnTo>
                    <a:cubicBezTo>
                      <a:pt x="13013120" y="1452617"/>
                      <a:pt x="13038520" y="1427217"/>
                      <a:pt x="13038520" y="1396737"/>
                    </a:cubicBezTo>
                    <a:lnTo>
                      <a:pt x="13038520" y="99060"/>
                    </a:lnTo>
                    <a:cubicBezTo>
                      <a:pt x="13038520" y="72390"/>
                      <a:pt x="13020740" y="50800"/>
                      <a:pt x="12995340" y="44450"/>
                    </a:cubicBezTo>
                    <a:close/>
                    <a:moveTo>
                      <a:pt x="12700" y="1353557"/>
                    </a:moveTo>
                    <a:lnTo>
                      <a:pt x="12700" y="55880"/>
                    </a:lnTo>
                    <a:cubicBezTo>
                      <a:pt x="12700" y="31750"/>
                      <a:pt x="31750" y="12700"/>
                      <a:pt x="55880" y="12700"/>
                    </a:cubicBezTo>
                    <a:lnTo>
                      <a:pt x="12940730" y="12700"/>
                    </a:lnTo>
                    <a:cubicBezTo>
                      <a:pt x="12964860" y="12700"/>
                      <a:pt x="12983910" y="31750"/>
                      <a:pt x="12983910" y="55880"/>
                    </a:cubicBezTo>
                    <a:lnTo>
                      <a:pt x="12983910" y="1353557"/>
                    </a:lnTo>
                    <a:cubicBezTo>
                      <a:pt x="12983910" y="1377687"/>
                      <a:pt x="12964860" y="1396737"/>
                      <a:pt x="12940730" y="1396737"/>
                    </a:cubicBezTo>
                    <a:lnTo>
                      <a:pt x="55880" y="1396737"/>
                    </a:lnTo>
                    <a:cubicBezTo>
                      <a:pt x="31750" y="1396737"/>
                      <a:pt x="12700" y="1377687"/>
                      <a:pt x="12700" y="1353557"/>
                    </a:cubicBezTo>
                    <a:close/>
                    <a:moveTo>
                      <a:pt x="13025820" y="1396737"/>
                    </a:moveTo>
                    <a:cubicBezTo>
                      <a:pt x="13025820" y="1420867"/>
                      <a:pt x="13006770" y="1439917"/>
                      <a:pt x="12982640" y="1439917"/>
                    </a:cubicBezTo>
                    <a:lnTo>
                      <a:pt x="97790" y="1439917"/>
                    </a:lnTo>
                    <a:cubicBezTo>
                      <a:pt x="78740" y="1439917"/>
                      <a:pt x="62230" y="1427217"/>
                      <a:pt x="57150" y="1409437"/>
                    </a:cubicBezTo>
                    <a:lnTo>
                      <a:pt x="12940730" y="1409437"/>
                    </a:lnTo>
                    <a:cubicBezTo>
                      <a:pt x="12971210" y="1409437"/>
                      <a:pt x="12996610" y="1384037"/>
                      <a:pt x="12996610" y="1353557"/>
                    </a:cubicBezTo>
                    <a:lnTo>
                      <a:pt x="12996610" y="58420"/>
                    </a:lnTo>
                    <a:cubicBezTo>
                      <a:pt x="13013120" y="64770"/>
                      <a:pt x="13025820" y="80010"/>
                      <a:pt x="13025820" y="99060"/>
                    </a:cubicBezTo>
                    <a:lnTo>
                      <a:pt x="13025820" y="1396737"/>
                    </a:lnTo>
                    <a:close/>
                  </a:path>
                </a:pathLst>
              </a:custGeom>
              <a:solidFill>
                <a:srgbClr val="000000"/>
              </a:solidFill>
            </p:spPr>
          </p:sp>
        </p:grpSp>
        <p:sp>
          <p:nvSpPr>
            <p:cNvPr name="Freeform 7" id="7"/>
            <p:cNvSpPr/>
            <p:nvPr/>
          </p:nvSpPr>
          <p:spPr>
            <a:xfrm flipH="false" flipV="false" rot="0">
              <a:off x="436677" y="427206"/>
              <a:ext cx="812331" cy="812331"/>
            </a:xfrm>
            <a:custGeom>
              <a:avLst/>
              <a:gdLst/>
              <a:ahLst/>
              <a:cxnLst/>
              <a:rect r="r" b="b" t="t" l="l"/>
              <a:pathLst>
                <a:path h="812331" w="812331">
                  <a:moveTo>
                    <a:pt x="0" y="0"/>
                  </a:moveTo>
                  <a:lnTo>
                    <a:pt x="812331" y="0"/>
                  </a:lnTo>
                  <a:lnTo>
                    <a:pt x="812331" y="812331"/>
                  </a:lnTo>
                  <a:lnTo>
                    <a:pt x="0" y="8123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TextBox 8" id="8"/>
          <p:cNvSpPr txBox="true"/>
          <p:nvPr/>
        </p:nvSpPr>
        <p:spPr>
          <a:xfrm rot="0">
            <a:off x="5818149" y="2432677"/>
            <a:ext cx="6907697" cy="697484"/>
          </a:xfrm>
          <a:prstGeom prst="rect">
            <a:avLst/>
          </a:prstGeom>
        </p:spPr>
        <p:txBody>
          <a:bodyPr anchor="t" rtlCol="false" tIns="0" lIns="0" bIns="0" rIns="0">
            <a:spAutoFit/>
          </a:bodyPr>
          <a:lstStyle/>
          <a:p>
            <a:pPr algn="r" rtl="true" marL="0" indent="0" lvl="0">
              <a:lnSpc>
                <a:spcPts val="5428"/>
              </a:lnSpc>
            </a:pPr>
            <a:r>
              <a:rPr lang="ar-EG" b="true" sz="4600">
                <a:solidFill>
                  <a:srgbClr val="000000"/>
                </a:solidFill>
                <a:latin typeface="Pinar Bold"/>
                <a:ea typeface="Pinar Bold"/>
                <a:cs typeface="Pinar Bold"/>
                <a:sym typeface="Pinar Bold"/>
                <a:rtl val="true"/>
              </a:rPr>
              <a:t>فواید آنالیز </a:t>
            </a:r>
            <a:r>
              <a:rPr lang="en-US" b="true" sz="4600">
                <a:solidFill>
                  <a:srgbClr val="000000"/>
                </a:solidFill>
                <a:latin typeface="Pinar Bold"/>
                <a:ea typeface="Pinar Bold"/>
                <a:cs typeface="Pinar Bold"/>
                <a:sym typeface="Pinar Bold"/>
              </a:rPr>
              <a:t>PESTEL</a:t>
            </a:r>
          </a:p>
        </p:txBody>
      </p:sp>
      <p:grpSp>
        <p:nvGrpSpPr>
          <p:cNvPr name="Group 9" id="9"/>
          <p:cNvGrpSpPr/>
          <p:nvPr/>
        </p:nvGrpSpPr>
        <p:grpSpPr>
          <a:xfrm rot="0">
            <a:off x="9271997" y="4721249"/>
            <a:ext cx="6586940" cy="719550"/>
            <a:chOff x="0" y="0"/>
            <a:chExt cx="8782586" cy="959400"/>
          </a:xfrm>
        </p:grpSpPr>
        <p:grpSp>
          <p:nvGrpSpPr>
            <p:cNvPr name="Group 10" id="10"/>
            <p:cNvGrpSpPr/>
            <p:nvPr/>
          </p:nvGrpSpPr>
          <p:grpSpPr>
            <a:xfrm rot="0">
              <a:off x="7802488" y="0"/>
              <a:ext cx="980098" cy="959400"/>
              <a:chOff x="0" y="0"/>
              <a:chExt cx="6486994" cy="6350000"/>
            </a:xfrm>
          </p:grpSpPr>
          <p:sp>
            <p:nvSpPr>
              <p:cNvPr name="Freeform 11" id="11"/>
              <p:cNvSpPr/>
              <p:nvPr/>
            </p:nvSpPr>
            <p:spPr>
              <a:xfrm flipH="false" flipV="false" rot="0">
                <a:off x="0" y="0"/>
                <a:ext cx="6486994" cy="6350000"/>
              </a:xfrm>
              <a:custGeom>
                <a:avLst/>
                <a:gdLst/>
                <a:ahLst/>
                <a:cxnLst/>
                <a:rect r="r" b="b" t="t" l="l"/>
                <a:pathLst>
                  <a:path h="6350000" w="6486994">
                    <a:moveTo>
                      <a:pt x="3243497" y="0"/>
                    </a:moveTo>
                    <a:cubicBezTo>
                      <a:pt x="1452163" y="0"/>
                      <a:pt x="0" y="1421496"/>
                      <a:pt x="0" y="3175000"/>
                    </a:cubicBezTo>
                    <a:cubicBezTo>
                      <a:pt x="0" y="4928504"/>
                      <a:pt x="1452163" y="6350000"/>
                      <a:pt x="3243497" y="6350000"/>
                    </a:cubicBezTo>
                    <a:cubicBezTo>
                      <a:pt x="5034831" y="6350000"/>
                      <a:pt x="6486994" y="4928504"/>
                      <a:pt x="6486994" y="3175000"/>
                    </a:cubicBezTo>
                    <a:cubicBezTo>
                      <a:pt x="6486994" y="1421496"/>
                      <a:pt x="5034831" y="0"/>
                      <a:pt x="3243497" y="0"/>
                    </a:cubicBezTo>
                    <a:close/>
                  </a:path>
                </a:pathLst>
              </a:custGeom>
              <a:solidFill>
                <a:srgbClr val="000000"/>
              </a:solidFill>
            </p:spPr>
          </p:sp>
        </p:grpSp>
        <p:sp>
          <p:nvSpPr>
            <p:cNvPr name="TextBox 12" id="12"/>
            <p:cNvSpPr txBox="true"/>
            <p:nvPr/>
          </p:nvSpPr>
          <p:spPr>
            <a:xfrm rot="0">
              <a:off x="7983011" y="31044"/>
              <a:ext cx="619053" cy="830637"/>
            </a:xfrm>
            <a:prstGeom prst="rect">
              <a:avLst/>
            </a:prstGeom>
          </p:spPr>
          <p:txBody>
            <a:bodyPr anchor="t" rtlCol="false" tIns="0" lIns="0" bIns="0" rIns="0">
              <a:spAutoFit/>
            </a:bodyPr>
            <a:lstStyle/>
            <a:p>
              <a:pPr algn="ctr" marL="0" indent="0" lvl="0">
                <a:lnSpc>
                  <a:spcPts val="5292"/>
                </a:lnSpc>
                <a:spcBef>
                  <a:spcPct val="0"/>
                </a:spcBef>
              </a:pPr>
              <a:r>
                <a:rPr lang="en-US" b="true" sz="3780">
                  <a:solidFill>
                    <a:srgbClr val="FFFFFF"/>
                  </a:solidFill>
                  <a:latin typeface="Pinar Bold"/>
                  <a:ea typeface="Pinar Bold"/>
                  <a:cs typeface="Pinar Bold"/>
                  <a:sym typeface="Pinar Bold"/>
                </a:rPr>
                <a:t>1</a:t>
              </a:r>
            </a:p>
          </p:txBody>
        </p:sp>
        <p:sp>
          <p:nvSpPr>
            <p:cNvPr name="TextBox 13" id="13"/>
            <p:cNvSpPr txBox="true"/>
            <p:nvPr/>
          </p:nvSpPr>
          <p:spPr>
            <a:xfrm rot="0">
              <a:off x="0" y="270150"/>
              <a:ext cx="7519989" cy="419100"/>
            </a:xfrm>
            <a:prstGeom prst="rect">
              <a:avLst/>
            </a:prstGeom>
          </p:spPr>
          <p:txBody>
            <a:bodyPr anchor="t" rtlCol="false" tIns="0" lIns="0" bIns="0" rIns="0">
              <a:spAutoFit/>
            </a:bodyPr>
            <a:lstStyle/>
            <a:p>
              <a:pPr algn="r" rtl="true" marL="0" indent="0" lvl="0">
                <a:lnSpc>
                  <a:spcPts val="2520"/>
                </a:lnSpc>
              </a:pPr>
              <a:r>
                <a:rPr lang="ar-EG" sz="2100">
                  <a:solidFill>
                    <a:srgbClr val="000000"/>
                  </a:solidFill>
                  <a:latin typeface="Vazir"/>
                  <a:ea typeface="Vazir"/>
                  <a:cs typeface="Vazir"/>
                  <a:sym typeface="Vazir"/>
                  <a:rtl val="true"/>
                </a:rPr>
                <a:t>ورود نکردن به پروژه‌هایی که درصد شکست بالایی دارند</a:t>
              </a:r>
            </a:p>
          </p:txBody>
        </p:sp>
      </p:grpSp>
      <p:sp>
        <p:nvSpPr>
          <p:cNvPr name="Freeform 14" id="14"/>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4"/>
            <a:stretch>
              <a:fillRect l="0" t="0" r="0" b="0"/>
            </a:stretch>
          </a:blipFill>
        </p:spPr>
      </p:sp>
      <p:grpSp>
        <p:nvGrpSpPr>
          <p:cNvPr name="Group 15" id="15"/>
          <p:cNvGrpSpPr/>
          <p:nvPr/>
        </p:nvGrpSpPr>
        <p:grpSpPr>
          <a:xfrm rot="0">
            <a:off x="9271997" y="5979778"/>
            <a:ext cx="6586940" cy="719550"/>
            <a:chOff x="0" y="0"/>
            <a:chExt cx="8782586" cy="959400"/>
          </a:xfrm>
        </p:grpSpPr>
        <p:grpSp>
          <p:nvGrpSpPr>
            <p:cNvPr name="Group 16" id="16"/>
            <p:cNvGrpSpPr/>
            <p:nvPr/>
          </p:nvGrpSpPr>
          <p:grpSpPr>
            <a:xfrm rot="0">
              <a:off x="7802488" y="0"/>
              <a:ext cx="980098" cy="959400"/>
              <a:chOff x="0" y="0"/>
              <a:chExt cx="6486994" cy="6350000"/>
            </a:xfrm>
          </p:grpSpPr>
          <p:sp>
            <p:nvSpPr>
              <p:cNvPr name="Freeform 17" id="17"/>
              <p:cNvSpPr/>
              <p:nvPr/>
            </p:nvSpPr>
            <p:spPr>
              <a:xfrm flipH="false" flipV="false" rot="0">
                <a:off x="0" y="0"/>
                <a:ext cx="6486994" cy="6350000"/>
              </a:xfrm>
              <a:custGeom>
                <a:avLst/>
                <a:gdLst/>
                <a:ahLst/>
                <a:cxnLst/>
                <a:rect r="r" b="b" t="t" l="l"/>
                <a:pathLst>
                  <a:path h="6350000" w="6486994">
                    <a:moveTo>
                      <a:pt x="3243497" y="0"/>
                    </a:moveTo>
                    <a:cubicBezTo>
                      <a:pt x="1452163" y="0"/>
                      <a:pt x="0" y="1421496"/>
                      <a:pt x="0" y="3175000"/>
                    </a:cubicBezTo>
                    <a:cubicBezTo>
                      <a:pt x="0" y="4928504"/>
                      <a:pt x="1452163" y="6350000"/>
                      <a:pt x="3243497" y="6350000"/>
                    </a:cubicBezTo>
                    <a:cubicBezTo>
                      <a:pt x="5034831" y="6350000"/>
                      <a:pt x="6486994" y="4928504"/>
                      <a:pt x="6486994" y="3175000"/>
                    </a:cubicBezTo>
                    <a:cubicBezTo>
                      <a:pt x="6486994" y="1421496"/>
                      <a:pt x="5034831" y="0"/>
                      <a:pt x="3243497" y="0"/>
                    </a:cubicBezTo>
                    <a:close/>
                  </a:path>
                </a:pathLst>
              </a:custGeom>
              <a:solidFill>
                <a:srgbClr val="000000"/>
              </a:solidFill>
            </p:spPr>
          </p:sp>
        </p:grpSp>
        <p:sp>
          <p:nvSpPr>
            <p:cNvPr name="TextBox 18" id="18"/>
            <p:cNvSpPr txBox="true"/>
            <p:nvPr/>
          </p:nvSpPr>
          <p:spPr>
            <a:xfrm rot="0">
              <a:off x="7983011" y="31044"/>
              <a:ext cx="619053" cy="830637"/>
            </a:xfrm>
            <a:prstGeom prst="rect">
              <a:avLst/>
            </a:prstGeom>
          </p:spPr>
          <p:txBody>
            <a:bodyPr anchor="t" rtlCol="false" tIns="0" lIns="0" bIns="0" rIns="0">
              <a:spAutoFit/>
            </a:bodyPr>
            <a:lstStyle/>
            <a:p>
              <a:pPr algn="ctr" marL="0" indent="0" lvl="0">
                <a:lnSpc>
                  <a:spcPts val="5292"/>
                </a:lnSpc>
                <a:spcBef>
                  <a:spcPct val="0"/>
                </a:spcBef>
              </a:pPr>
              <a:r>
                <a:rPr lang="en-US" b="true" sz="3780">
                  <a:solidFill>
                    <a:srgbClr val="FFFFFF"/>
                  </a:solidFill>
                  <a:latin typeface="Pinar Bold"/>
                  <a:ea typeface="Pinar Bold"/>
                  <a:cs typeface="Pinar Bold"/>
                  <a:sym typeface="Pinar Bold"/>
                </a:rPr>
                <a:t>3</a:t>
              </a:r>
            </a:p>
          </p:txBody>
        </p:sp>
        <p:sp>
          <p:nvSpPr>
            <p:cNvPr name="TextBox 19" id="19"/>
            <p:cNvSpPr txBox="true"/>
            <p:nvPr/>
          </p:nvSpPr>
          <p:spPr>
            <a:xfrm rot="0">
              <a:off x="0" y="270150"/>
              <a:ext cx="7519989" cy="419100"/>
            </a:xfrm>
            <a:prstGeom prst="rect">
              <a:avLst/>
            </a:prstGeom>
          </p:spPr>
          <p:txBody>
            <a:bodyPr anchor="t" rtlCol="false" tIns="0" lIns="0" bIns="0" rIns="0">
              <a:spAutoFit/>
            </a:bodyPr>
            <a:lstStyle/>
            <a:p>
              <a:pPr algn="r" rtl="true" marL="0" indent="0" lvl="0">
                <a:lnSpc>
                  <a:spcPts val="2520"/>
                </a:lnSpc>
              </a:pPr>
              <a:r>
                <a:rPr lang="ar-EG" sz="2100">
                  <a:solidFill>
                    <a:srgbClr val="000000"/>
                  </a:solidFill>
                  <a:latin typeface="Vazir"/>
                  <a:ea typeface="Vazir"/>
                  <a:cs typeface="Vazir"/>
                  <a:sym typeface="Vazir"/>
                  <a:rtl val="true"/>
                </a:rPr>
                <a:t>ورود به محیط‌های جدید با آگاهی کامل</a:t>
              </a:r>
            </a:p>
          </p:txBody>
        </p:sp>
      </p:grpSp>
      <p:grpSp>
        <p:nvGrpSpPr>
          <p:cNvPr name="Group 20" id="20"/>
          <p:cNvGrpSpPr/>
          <p:nvPr/>
        </p:nvGrpSpPr>
        <p:grpSpPr>
          <a:xfrm rot="0">
            <a:off x="9271997" y="7238307"/>
            <a:ext cx="6586940" cy="719550"/>
            <a:chOff x="0" y="0"/>
            <a:chExt cx="8782586" cy="959400"/>
          </a:xfrm>
        </p:grpSpPr>
        <p:grpSp>
          <p:nvGrpSpPr>
            <p:cNvPr name="Group 21" id="21"/>
            <p:cNvGrpSpPr/>
            <p:nvPr/>
          </p:nvGrpSpPr>
          <p:grpSpPr>
            <a:xfrm rot="0">
              <a:off x="7802488" y="0"/>
              <a:ext cx="980098" cy="959400"/>
              <a:chOff x="0" y="0"/>
              <a:chExt cx="6486994" cy="6350000"/>
            </a:xfrm>
          </p:grpSpPr>
          <p:sp>
            <p:nvSpPr>
              <p:cNvPr name="Freeform 22" id="22"/>
              <p:cNvSpPr/>
              <p:nvPr/>
            </p:nvSpPr>
            <p:spPr>
              <a:xfrm flipH="false" flipV="false" rot="0">
                <a:off x="0" y="0"/>
                <a:ext cx="6486994" cy="6350000"/>
              </a:xfrm>
              <a:custGeom>
                <a:avLst/>
                <a:gdLst/>
                <a:ahLst/>
                <a:cxnLst/>
                <a:rect r="r" b="b" t="t" l="l"/>
                <a:pathLst>
                  <a:path h="6350000" w="6486994">
                    <a:moveTo>
                      <a:pt x="3243497" y="0"/>
                    </a:moveTo>
                    <a:cubicBezTo>
                      <a:pt x="1452163" y="0"/>
                      <a:pt x="0" y="1421496"/>
                      <a:pt x="0" y="3175000"/>
                    </a:cubicBezTo>
                    <a:cubicBezTo>
                      <a:pt x="0" y="4928504"/>
                      <a:pt x="1452163" y="6350000"/>
                      <a:pt x="3243497" y="6350000"/>
                    </a:cubicBezTo>
                    <a:cubicBezTo>
                      <a:pt x="5034831" y="6350000"/>
                      <a:pt x="6486994" y="4928504"/>
                      <a:pt x="6486994" y="3175000"/>
                    </a:cubicBezTo>
                    <a:cubicBezTo>
                      <a:pt x="6486994" y="1421496"/>
                      <a:pt x="5034831" y="0"/>
                      <a:pt x="3243497" y="0"/>
                    </a:cubicBezTo>
                    <a:close/>
                  </a:path>
                </a:pathLst>
              </a:custGeom>
              <a:solidFill>
                <a:srgbClr val="000000"/>
              </a:solidFill>
            </p:spPr>
          </p:sp>
        </p:grpSp>
        <p:sp>
          <p:nvSpPr>
            <p:cNvPr name="TextBox 23" id="23"/>
            <p:cNvSpPr txBox="true"/>
            <p:nvPr/>
          </p:nvSpPr>
          <p:spPr>
            <a:xfrm rot="0">
              <a:off x="7983011" y="31044"/>
              <a:ext cx="619053" cy="830637"/>
            </a:xfrm>
            <a:prstGeom prst="rect">
              <a:avLst/>
            </a:prstGeom>
          </p:spPr>
          <p:txBody>
            <a:bodyPr anchor="t" rtlCol="false" tIns="0" lIns="0" bIns="0" rIns="0">
              <a:spAutoFit/>
            </a:bodyPr>
            <a:lstStyle/>
            <a:p>
              <a:pPr algn="ctr" marL="0" indent="0" lvl="0">
                <a:lnSpc>
                  <a:spcPts val="5292"/>
                </a:lnSpc>
                <a:spcBef>
                  <a:spcPct val="0"/>
                </a:spcBef>
              </a:pPr>
              <a:r>
                <a:rPr lang="en-US" b="true" sz="3780">
                  <a:solidFill>
                    <a:srgbClr val="FFFFFF"/>
                  </a:solidFill>
                  <a:latin typeface="Pinar Bold"/>
                  <a:ea typeface="Pinar Bold"/>
                  <a:cs typeface="Pinar Bold"/>
                  <a:sym typeface="Pinar Bold"/>
                </a:rPr>
                <a:t>5</a:t>
              </a:r>
            </a:p>
          </p:txBody>
        </p:sp>
        <p:sp>
          <p:nvSpPr>
            <p:cNvPr name="TextBox 24" id="24"/>
            <p:cNvSpPr txBox="true"/>
            <p:nvPr/>
          </p:nvSpPr>
          <p:spPr>
            <a:xfrm rot="0">
              <a:off x="0" y="270150"/>
              <a:ext cx="7519989" cy="419100"/>
            </a:xfrm>
            <a:prstGeom prst="rect">
              <a:avLst/>
            </a:prstGeom>
          </p:spPr>
          <p:txBody>
            <a:bodyPr anchor="t" rtlCol="false" tIns="0" lIns="0" bIns="0" rIns="0">
              <a:spAutoFit/>
            </a:bodyPr>
            <a:lstStyle/>
            <a:p>
              <a:pPr algn="r" rtl="true" marL="0" indent="0" lvl="0">
                <a:lnSpc>
                  <a:spcPts val="2520"/>
                </a:lnSpc>
              </a:pPr>
              <a:r>
                <a:rPr lang="ar-EG" sz="2100">
                  <a:solidFill>
                    <a:srgbClr val="000000"/>
                  </a:solidFill>
                  <a:latin typeface="Vazir"/>
                  <a:ea typeface="Vazir"/>
                  <a:cs typeface="Vazir"/>
                  <a:sym typeface="Vazir"/>
                  <a:rtl val="true"/>
                </a:rPr>
                <a:t>تقویت نگاه استراتژیک همه‌جانبه</a:t>
              </a:r>
            </a:p>
          </p:txBody>
        </p:sp>
      </p:grpSp>
      <p:grpSp>
        <p:nvGrpSpPr>
          <p:cNvPr name="Group 25" id="25"/>
          <p:cNvGrpSpPr/>
          <p:nvPr/>
        </p:nvGrpSpPr>
        <p:grpSpPr>
          <a:xfrm rot="0">
            <a:off x="7721275" y="4721249"/>
            <a:ext cx="735074" cy="719550"/>
            <a:chOff x="0" y="0"/>
            <a:chExt cx="6486994" cy="6350000"/>
          </a:xfrm>
        </p:grpSpPr>
        <p:sp>
          <p:nvSpPr>
            <p:cNvPr name="Freeform 26" id="26"/>
            <p:cNvSpPr/>
            <p:nvPr/>
          </p:nvSpPr>
          <p:spPr>
            <a:xfrm flipH="false" flipV="false" rot="0">
              <a:off x="0" y="0"/>
              <a:ext cx="6486994" cy="6350000"/>
            </a:xfrm>
            <a:custGeom>
              <a:avLst/>
              <a:gdLst/>
              <a:ahLst/>
              <a:cxnLst/>
              <a:rect r="r" b="b" t="t" l="l"/>
              <a:pathLst>
                <a:path h="6350000" w="6486994">
                  <a:moveTo>
                    <a:pt x="3243497" y="0"/>
                  </a:moveTo>
                  <a:cubicBezTo>
                    <a:pt x="1452163" y="0"/>
                    <a:pt x="0" y="1421496"/>
                    <a:pt x="0" y="3175000"/>
                  </a:cubicBezTo>
                  <a:cubicBezTo>
                    <a:pt x="0" y="4928504"/>
                    <a:pt x="1452163" y="6350000"/>
                    <a:pt x="3243497" y="6350000"/>
                  </a:cubicBezTo>
                  <a:cubicBezTo>
                    <a:pt x="5034831" y="6350000"/>
                    <a:pt x="6486994" y="4928504"/>
                    <a:pt x="6486994" y="3175000"/>
                  </a:cubicBezTo>
                  <a:cubicBezTo>
                    <a:pt x="6486994" y="1421496"/>
                    <a:pt x="5034831" y="0"/>
                    <a:pt x="3243497" y="0"/>
                  </a:cubicBezTo>
                  <a:close/>
                </a:path>
              </a:pathLst>
            </a:custGeom>
            <a:solidFill>
              <a:srgbClr val="000000"/>
            </a:solidFill>
          </p:spPr>
        </p:sp>
      </p:grpSp>
      <p:sp>
        <p:nvSpPr>
          <p:cNvPr name="TextBox 27" id="27"/>
          <p:cNvSpPr txBox="true"/>
          <p:nvPr/>
        </p:nvSpPr>
        <p:spPr>
          <a:xfrm rot="0">
            <a:off x="7856667" y="4727863"/>
            <a:ext cx="464290" cy="639646"/>
          </a:xfrm>
          <a:prstGeom prst="rect">
            <a:avLst/>
          </a:prstGeom>
        </p:spPr>
        <p:txBody>
          <a:bodyPr anchor="t" rtlCol="false" tIns="0" lIns="0" bIns="0" rIns="0">
            <a:spAutoFit/>
          </a:bodyPr>
          <a:lstStyle/>
          <a:p>
            <a:pPr algn="ctr" marL="0" indent="0" lvl="0">
              <a:lnSpc>
                <a:spcPts val="5292"/>
              </a:lnSpc>
              <a:spcBef>
                <a:spcPct val="0"/>
              </a:spcBef>
            </a:pPr>
            <a:r>
              <a:rPr lang="en-US" b="true" sz="3780">
                <a:solidFill>
                  <a:srgbClr val="FFFFFF"/>
                </a:solidFill>
                <a:latin typeface="Pinar Bold"/>
                <a:ea typeface="Pinar Bold"/>
                <a:cs typeface="Pinar Bold"/>
                <a:sym typeface="Pinar Bold"/>
              </a:rPr>
              <a:t>2</a:t>
            </a:r>
          </a:p>
        </p:txBody>
      </p:sp>
      <p:sp>
        <p:nvSpPr>
          <p:cNvPr name="TextBox 28" id="28"/>
          <p:cNvSpPr txBox="true"/>
          <p:nvPr/>
        </p:nvSpPr>
        <p:spPr>
          <a:xfrm rot="0">
            <a:off x="1297909" y="4923861"/>
            <a:ext cx="6211492" cy="314325"/>
          </a:xfrm>
          <a:prstGeom prst="rect">
            <a:avLst/>
          </a:prstGeom>
        </p:spPr>
        <p:txBody>
          <a:bodyPr anchor="t" rtlCol="false" tIns="0" lIns="0" bIns="0" rIns="0">
            <a:spAutoFit/>
          </a:bodyPr>
          <a:lstStyle/>
          <a:p>
            <a:pPr algn="r" rtl="true" marL="0" indent="0" lvl="0">
              <a:lnSpc>
                <a:spcPts val="2520"/>
              </a:lnSpc>
            </a:pPr>
            <a:r>
              <a:rPr lang="ar-EG" sz="2100">
                <a:solidFill>
                  <a:srgbClr val="000000"/>
                </a:solidFill>
                <a:latin typeface="Vazir"/>
                <a:ea typeface="Vazir"/>
                <a:cs typeface="Vazir"/>
                <a:sym typeface="Vazir"/>
                <a:rtl val="true"/>
              </a:rPr>
              <a:t>درک تغییرات جاری در محیط کسب‌وکار و شناسایی تهدیدها</a:t>
            </a:r>
          </a:p>
        </p:txBody>
      </p:sp>
      <p:grpSp>
        <p:nvGrpSpPr>
          <p:cNvPr name="Group 29" id="29"/>
          <p:cNvGrpSpPr/>
          <p:nvPr/>
        </p:nvGrpSpPr>
        <p:grpSpPr>
          <a:xfrm rot="0">
            <a:off x="1869409" y="5979778"/>
            <a:ext cx="6586940" cy="719550"/>
            <a:chOff x="0" y="0"/>
            <a:chExt cx="8782586" cy="959400"/>
          </a:xfrm>
        </p:grpSpPr>
        <p:grpSp>
          <p:nvGrpSpPr>
            <p:cNvPr name="Group 30" id="30"/>
            <p:cNvGrpSpPr/>
            <p:nvPr/>
          </p:nvGrpSpPr>
          <p:grpSpPr>
            <a:xfrm rot="0">
              <a:off x="7802488" y="0"/>
              <a:ext cx="980098" cy="959400"/>
              <a:chOff x="0" y="0"/>
              <a:chExt cx="6486994" cy="6350000"/>
            </a:xfrm>
          </p:grpSpPr>
          <p:sp>
            <p:nvSpPr>
              <p:cNvPr name="Freeform 31" id="31"/>
              <p:cNvSpPr/>
              <p:nvPr/>
            </p:nvSpPr>
            <p:spPr>
              <a:xfrm flipH="false" flipV="false" rot="0">
                <a:off x="0" y="0"/>
                <a:ext cx="6486994" cy="6350000"/>
              </a:xfrm>
              <a:custGeom>
                <a:avLst/>
                <a:gdLst/>
                <a:ahLst/>
                <a:cxnLst/>
                <a:rect r="r" b="b" t="t" l="l"/>
                <a:pathLst>
                  <a:path h="6350000" w="6486994">
                    <a:moveTo>
                      <a:pt x="3243497" y="0"/>
                    </a:moveTo>
                    <a:cubicBezTo>
                      <a:pt x="1452163" y="0"/>
                      <a:pt x="0" y="1421496"/>
                      <a:pt x="0" y="3175000"/>
                    </a:cubicBezTo>
                    <a:cubicBezTo>
                      <a:pt x="0" y="4928504"/>
                      <a:pt x="1452163" y="6350000"/>
                      <a:pt x="3243497" y="6350000"/>
                    </a:cubicBezTo>
                    <a:cubicBezTo>
                      <a:pt x="5034831" y="6350000"/>
                      <a:pt x="6486994" y="4928504"/>
                      <a:pt x="6486994" y="3175000"/>
                    </a:cubicBezTo>
                    <a:cubicBezTo>
                      <a:pt x="6486994" y="1421496"/>
                      <a:pt x="5034831" y="0"/>
                      <a:pt x="3243497" y="0"/>
                    </a:cubicBezTo>
                    <a:close/>
                  </a:path>
                </a:pathLst>
              </a:custGeom>
              <a:solidFill>
                <a:srgbClr val="000000"/>
              </a:solidFill>
            </p:spPr>
          </p:sp>
        </p:grpSp>
        <p:sp>
          <p:nvSpPr>
            <p:cNvPr name="TextBox 32" id="32"/>
            <p:cNvSpPr txBox="true"/>
            <p:nvPr/>
          </p:nvSpPr>
          <p:spPr>
            <a:xfrm rot="0">
              <a:off x="7983011" y="31044"/>
              <a:ext cx="619053" cy="830637"/>
            </a:xfrm>
            <a:prstGeom prst="rect">
              <a:avLst/>
            </a:prstGeom>
          </p:spPr>
          <p:txBody>
            <a:bodyPr anchor="t" rtlCol="false" tIns="0" lIns="0" bIns="0" rIns="0">
              <a:spAutoFit/>
            </a:bodyPr>
            <a:lstStyle/>
            <a:p>
              <a:pPr algn="ctr" marL="0" indent="0" lvl="0">
                <a:lnSpc>
                  <a:spcPts val="5292"/>
                </a:lnSpc>
                <a:spcBef>
                  <a:spcPct val="0"/>
                </a:spcBef>
              </a:pPr>
              <a:r>
                <a:rPr lang="en-US" b="true" sz="3780">
                  <a:solidFill>
                    <a:srgbClr val="FFFFFF"/>
                  </a:solidFill>
                  <a:latin typeface="Pinar Bold"/>
                  <a:ea typeface="Pinar Bold"/>
                  <a:cs typeface="Pinar Bold"/>
                  <a:sym typeface="Pinar Bold"/>
                </a:rPr>
                <a:t>4</a:t>
              </a:r>
            </a:p>
          </p:txBody>
        </p:sp>
        <p:sp>
          <p:nvSpPr>
            <p:cNvPr name="TextBox 33" id="33"/>
            <p:cNvSpPr txBox="true"/>
            <p:nvPr/>
          </p:nvSpPr>
          <p:spPr>
            <a:xfrm rot="0">
              <a:off x="0" y="270150"/>
              <a:ext cx="7519989" cy="419100"/>
            </a:xfrm>
            <a:prstGeom prst="rect">
              <a:avLst/>
            </a:prstGeom>
          </p:spPr>
          <p:txBody>
            <a:bodyPr anchor="t" rtlCol="false" tIns="0" lIns="0" bIns="0" rIns="0">
              <a:spAutoFit/>
            </a:bodyPr>
            <a:lstStyle/>
            <a:p>
              <a:pPr algn="r" rtl="true" marL="0" indent="0" lvl="0">
                <a:lnSpc>
                  <a:spcPts val="2520"/>
                </a:lnSpc>
              </a:pPr>
              <a:r>
                <a:rPr lang="ar-EG" sz="2100">
                  <a:solidFill>
                    <a:srgbClr val="000000"/>
                  </a:solidFill>
                  <a:latin typeface="Vazir"/>
                  <a:ea typeface="Vazir"/>
                  <a:cs typeface="Vazir"/>
                  <a:sym typeface="Vazir"/>
                  <a:rtl val="true"/>
                </a:rPr>
                <a:t>بهبود عملکرد سازمان</a:t>
              </a:r>
            </a:p>
          </p:txBody>
        </p:sp>
      </p:grpSp>
      <p:grpSp>
        <p:nvGrpSpPr>
          <p:cNvPr name="Group 34" id="34"/>
          <p:cNvGrpSpPr/>
          <p:nvPr/>
        </p:nvGrpSpPr>
        <p:grpSpPr>
          <a:xfrm rot="0">
            <a:off x="1869409" y="7238307"/>
            <a:ext cx="6586940" cy="719550"/>
            <a:chOff x="0" y="0"/>
            <a:chExt cx="8782586" cy="959400"/>
          </a:xfrm>
        </p:grpSpPr>
        <p:grpSp>
          <p:nvGrpSpPr>
            <p:cNvPr name="Group 35" id="35"/>
            <p:cNvGrpSpPr/>
            <p:nvPr/>
          </p:nvGrpSpPr>
          <p:grpSpPr>
            <a:xfrm rot="0">
              <a:off x="7802488" y="0"/>
              <a:ext cx="980098" cy="959400"/>
              <a:chOff x="0" y="0"/>
              <a:chExt cx="6486994" cy="6350000"/>
            </a:xfrm>
          </p:grpSpPr>
          <p:sp>
            <p:nvSpPr>
              <p:cNvPr name="Freeform 36" id="36"/>
              <p:cNvSpPr/>
              <p:nvPr/>
            </p:nvSpPr>
            <p:spPr>
              <a:xfrm flipH="false" flipV="false" rot="0">
                <a:off x="0" y="0"/>
                <a:ext cx="6486994" cy="6350000"/>
              </a:xfrm>
              <a:custGeom>
                <a:avLst/>
                <a:gdLst/>
                <a:ahLst/>
                <a:cxnLst/>
                <a:rect r="r" b="b" t="t" l="l"/>
                <a:pathLst>
                  <a:path h="6350000" w="6486994">
                    <a:moveTo>
                      <a:pt x="3243497" y="0"/>
                    </a:moveTo>
                    <a:cubicBezTo>
                      <a:pt x="1452163" y="0"/>
                      <a:pt x="0" y="1421496"/>
                      <a:pt x="0" y="3175000"/>
                    </a:cubicBezTo>
                    <a:cubicBezTo>
                      <a:pt x="0" y="4928504"/>
                      <a:pt x="1452163" y="6350000"/>
                      <a:pt x="3243497" y="6350000"/>
                    </a:cubicBezTo>
                    <a:cubicBezTo>
                      <a:pt x="5034831" y="6350000"/>
                      <a:pt x="6486994" y="4928504"/>
                      <a:pt x="6486994" y="3175000"/>
                    </a:cubicBezTo>
                    <a:cubicBezTo>
                      <a:pt x="6486994" y="1421496"/>
                      <a:pt x="5034831" y="0"/>
                      <a:pt x="3243497" y="0"/>
                    </a:cubicBezTo>
                    <a:close/>
                  </a:path>
                </a:pathLst>
              </a:custGeom>
              <a:solidFill>
                <a:srgbClr val="000000"/>
              </a:solidFill>
            </p:spPr>
          </p:sp>
        </p:grpSp>
        <p:sp>
          <p:nvSpPr>
            <p:cNvPr name="TextBox 37" id="37"/>
            <p:cNvSpPr txBox="true"/>
            <p:nvPr/>
          </p:nvSpPr>
          <p:spPr>
            <a:xfrm rot="0">
              <a:off x="7983011" y="31044"/>
              <a:ext cx="619053" cy="830637"/>
            </a:xfrm>
            <a:prstGeom prst="rect">
              <a:avLst/>
            </a:prstGeom>
          </p:spPr>
          <p:txBody>
            <a:bodyPr anchor="t" rtlCol="false" tIns="0" lIns="0" bIns="0" rIns="0">
              <a:spAutoFit/>
            </a:bodyPr>
            <a:lstStyle/>
            <a:p>
              <a:pPr algn="ctr" marL="0" indent="0" lvl="0">
                <a:lnSpc>
                  <a:spcPts val="5292"/>
                </a:lnSpc>
                <a:spcBef>
                  <a:spcPct val="0"/>
                </a:spcBef>
              </a:pPr>
              <a:r>
                <a:rPr lang="en-US" b="true" sz="3780">
                  <a:solidFill>
                    <a:srgbClr val="FFFFFF"/>
                  </a:solidFill>
                  <a:latin typeface="Pinar Bold"/>
                  <a:ea typeface="Pinar Bold"/>
                  <a:cs typeface="Pinar Bold"/>
                  <a:sym typeface="Pinar Bold"/>
                </a:rPr>
                <a:t>6</a:t>
              </a:r>
            </a:p>
          </p:txBody>
        </p:sp>
        <p:sp>
          <p:nvSpPr>
            <p:cNvPr name="TextBox 38" id="38"/>
            <p:cNvSpPr txBox="true"/>
            <p:nvPr/>
          </p:nvSpPr>
          <p:spPr>
            <a:xfrm rot="0">
              <a:off x="0" y="270150"/>
              <a:ext cx="7519989" cy="419100"/>
            </a:xfrm>
            <a:prstGeom prst="rect">
              <a:avLst/>
            </a:prstGeom>
          </p:spPr>
          <p:txBody>
            <a:bodyPr anchor="t" rtlCol="false" tIns="0" lIns="0" bIns="0" rIns="0">
              <a:spAutoFit/>
            </a:bodyPr>
            <a:lstStyle/>
            <a:p>
              <a:pPr algn="r" rtl="true" marL="0" indent="0" lvl="0">
                <a:lnSpc>
                  <a:spcPts val="2520"/>
                </a:lnSpc>
              </a:pPr>
              <a:r>
                <a:rPr lang="ar-EG" sz="2100">
                  <a:solidFill>
                    <a:srgbClr val="000000"/>
                  </a:solidFill>
                  <a:latin typeface="Vazir"/>
                  <a:ea typeface="Vazir"/>
                  <a:cs typeface="Vazir"/>
                  <a:sym typeface="Vazir"/>
                  <a:rtl val="true"/>
                </a:rPr>
                <a:t>شناسایی فرصت‌ها و استفاده از آن‌ها</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13854634" y="5328698"/>
            <a:ext cx="2562779" cy="1148718"/>
            <a:chOff x="0" y="0"/>
            <a:chExt cx="3417038" cy="1531624"/>
          </a:xfrm>
        </p:grpSpPr>
        <p:grpSp>
          <p:nvGrpSpPr>
            <p:cNvPr name="Group 3" id="3"/>
            <p:cNvGrpSpPr/>
            <p:nvPr/>
          </p:nvGrpSpPr>
          <p:grpSpPr>
            <a:xfrm rot="442609">
              <a:off x="58051" y="207288"/>
              <a:ext cx="3300937" cy="1117047"/>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8F8"/>
              </a:solidFill>
            </p:spPr>
          </p:sp>
        </p:grpSp>
        <p:sp>
          <p:nvSpPr>
            <p:cNvPr name="Freeform 5" id="5"/>
            <p:cNvSpPr/>
            <p:nvPr/>
          </p:nvSpPr>
          <p:spPr>
            <a:xfrm flipH="false" flipV="false" rot="-4957390">
              <a:off x="1149996" y="-884657"/>
              <a:ext cx="1117047" cy="3300937"/>
            </a:xfrm>
            <a:custGeom>
              <a:avLst/>
              <a:gdLst/>
              <a:ahLst/>
              <a:cxnLst/>
              <a:rect r="r" b="b" t="t" l="l"/>
              <a:pathLst>
                <a:path h="3300937" w="1117047">
                  <a:moveTo>
                    <a:pt x="0" y="0"/>
                  </a:moveTo>
                  <a:lnTo>
                    <a:pt x="1117047" y="0"/>
                  </a:lnTo>
                  <a:lnTo>
                    <a:pt x="1117047" y="3300937"/>
                  </a:lnTo>
                  <a:lnTo>
                    <a:pt x="0" y="33009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442609">
              <a:off x="247997" y="568653"/>
              <a:ext cx="2927929" cy="341142"/>
            </a:xfrm>
            <a:prstGeom prst="rect">
              <a:avLst/>
            </a:prstGeom>
          </p:spPr>
          <p:txBody>
            <a:bodyPr anchor="t" rtlCol="false" tIns="0" lIns="0" bIns="0" rIns="0">
              <a:spAutoFit/>
            </a:bodyPr>
            <a:lstStyle/>
            <a:p>
              <a:pPr algn="ctr" rtl="true">
                <a:lnSpc>
                  <a:spcPts val="1908"/>
                </a:lnSpc>
              </a:pPr>
              <a:r>
                <a:rPr lang="ar-EG" b="true" sz="1800">
                  <a:solidFill>
                    <a:srgbClr val="000000"/>
                  </a:solidFill>
                  <a:latin typeface="Vazir Bold"/>
                  <a:ea typeface="Vazir Bold"/>
                  <a:cs typeface="Vazir Bold"/>
                  <a:sym typeface="Vazir Bold"/>
                  <a:rtl val="true"/>
                </a:rPr>
                <a:t>محیط داخلی سازمان</a:t>
              </a:r>
            </a:p>
          </p:txBody>
        </p:sp>
      </p:grpSp>
      <p:sp>
        <p:nvSpPr>
          <p:cNvPr name="TextBox 7" id="7"/>
          <p:cNvSpPr txBox="true"/>
          <p:nvPr/>
        </p:nvSpPr>
        <p:spPr>
          <a:xfrm rot="0">
            <a:off x="1028700" y="824532"/>
            <a:ext cx="16230600" cy="717042"/>
          </a:xfrm>
          <a:prstGeom prst="rect">
            <a:avLst/>
          </a:prstGeom>
        </p:spPr>
        <p:txBody>
          <a:bodyPr anchor="t" rtlCol="false" tIns="0" lIns="0" bIns="0" rIns="0">
            <a:spAutoFit/>
          </a:bodyPr>
          <a:lstStyle/>
          <a:p>
            <a:pPr algn="r" rtl="true" marL="0" indent="0" lvl="0">
              <a:lnSpc>
                <a:spcPts val="5664"/>
              </a:lnSpc>
              <a:spcBef>
                <a:spcPct val="0"/>
              </a:spcBef>
            </a:pPr>
            <a:r>
              <a:rPr lang="ar-EG" b="true" sz="4800">
                <a:solidFill>
                  <a:srgbClr val="000000"/>
                </a:solidFill>
                <a:latin typeface="Pinar Bold"/>
                <a:ea typeface="Pinar Bold"/>
                <a:cs typeface="Pinar Bold"/>
                <a:sym typeface="Pinar Bold"/>
                <a:rtl val="true"/>
              </a:rPr>
              <a:t>آشنایی با محیط درونی و بیرونی سازمان</a:t>
            </a:r>
          </a:p>
        </p:txBody>
      </p:sp>
      <p:sp>
        <p:nvSpPr>
          <p:cNvPr name="Freeform 8" id="8"/>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4"/>
            <a:stretch>
              <a:fillRect l="0" t="0" r="0" b="0"/>
            </a:stretch>
          </a:blipFill>
        </p:spPr>
      </p:sp>
      <p:sp>
        <p:nvSpPr>
          <p:cNvPr name="Freeform 9" id="9"/>
          <p:cNvSpPr/>
          <p:nvPr/>
        </p:nvSpPr>
        <p:spPr>
          <a:xfrm flipH="false" flipV="false" rot="0">
            <a:off x="4131232" y="1904255"/>
            <a:ext cx="7889650" cy="7889650"/>
          </a:xfrm>
          <a:custGeom>
            <a:avLst/>
            <a:gdLst/>
            <a:ahLst/>
            <a:cxnLst/>
            <a:rect r="r" b="b" t="t" l="l"/>
            <a:pathLst>
              <a:path h="7889650" w="7889650">
                <a:moveTo>
                  <a:pt x="0" y="0"/>
                </a:moveTo>
                <a:lnTo>
                  <a:pt x="7889651" y="0"/>
                </a:lnTo>
                <a:lnTo>
                  <a:pt x="7889651" y="7889650"/>
                </a:lnTo>
                <a:lnTo>
                  <a:pt x="0" y="78896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5597107" y="3370130"/>
            <a:ext cx="4957901" cy="4957901"/>
          </a:xfrm>
          <a:custGeom>
            <a:avLst/>
            <a:gdLst/>
            <a:ahLst/>
            <a:cxnLst/>
            <a:rect r="r" b="b" t="t" l="l"/>
            <a:pathLst>
              <a:path h="4957901" w="4957901">
                <a:moveTo>
                  <a:pt x="0" y="0"/>
                </a:moveTo>
                <a:lnTo>
                  <a:pt x="4957901" y="0"/>
                </a:lnTo>
                <a:lnTo>
                  <a:pt x="4957901" y="4957901"/>
                </a:lnTo>
                <a:lnTo>
                  <a:pt x="0" y="495790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7055314" y="4878604"/>
            <a:ext cx="1907932" cy="1907932"/>
          </a:xfrm>
          <a:custGeom>
            <a:avLst/>
            <a:gdLst/>
            <a:ahLst/>
            <a:cxnLst/>
            <a:rect r="r" b="b" t="t" l="l"/>
            <a:pathLst>
              <a:path h="1907932" w="1907932">
                <a:moveTo>
                  <a:pt x="0" y="0"/>
                </a:moveTo>
                <a:lnTo>
                  <a:pt x="1907932" y="0"/>
                </a:lnTo>
                <a:lnTo>
                  <a:pt x="1907932" y="1907932"/>
                </a:lnTo>
                <a:lnTo>
                  <a:pt x="0" y="190793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2" id="12"/>
          <p:cNvSpPr txBox="true"/>
          <p:nvPr/>
        </p:nvSpPr>
        <p:spPr>
          <a:xfrm rot="0">
            <a:off x="7236974" y="5015008"/>
            <a:ext cx="1544613" cy="1473200"/>
          </a:xfrm>
          <a:prstGeom prst="rect">
            <a:avLst/>
          </a:prstGeom>
        </p:spPr>
        <p:txBody>
          <a:bodyPr anchor="t" rtlCol="false" tIns="0" lIns="0" bIns="0" rIns="0">
            <a:spAutoFit/>
          </a:bodyPr>
          <a:lstStyle/>
          <a:p>
            <a:pPr algn="ctr" rtl="true">
              <a:lnSpc>
                <a:spcPts val="4000"/>
              </a:lnSpc>
            </a:pPr>
            <a:r>
              <a:rPr lang="ar-EG" sz="2000">
                <a:solidFill>
                  <a:srgbClr val="000000"/>
                </a:solidFill>
                <a:latin typeface="Vazir"/>
                <a:ea typeface="Vazir"/>
                <a:cs typeface="Vazir"/>
                <a:sym typeface="Vazir"/>
                <a:rtl val="true"/>
              </a:rPr>
              <a:t>کارمندان</a:t>
            </a:r>
          </a:p>
          <a:p>
            <a:pPr algn="ctr" rtl="true">
              <a:lnSpc>
                <a:spcPts val="4000"/>
              </a:lnSpc>
            </a:pPr>
            <a:r>
              <a:rPr lang="ar-EG" sz="2000">
                <a:solidFill>
                  <a:srgbClr val="000000"/>
                </a:solidFill>
                <a:latin typeface="Vazir"/>
                <a:ea typeface="Vazir"/>
                <a:cs typeface="Vazir"/>
                <a:sym typeface="Vazir"/>
                <a:rtl val="true"/>
              </a:rPr>
              <a:t>دارایی‌ها</a:t>
            </a:r>
          </a:p>
          <a:p>
            <a:pPr algn="ctr" rtl="true">
              <a:lnSpc>
                <a:spcPts val="4000"/>
              </a:lnSpc>
            </a:pPr>
            <a:r>
              <a:rPr lang="ar-EG" sz="2000">
                <a:solidFill>
                  <a:srgbClr val="000000"/>
                </a:solidFill>
                <a:latin typeface="Vazir"/>
                <a:ea typeface="Vazir"/>
                <a:cs typeface="Vazir"/>
                <a:sym typeface="Vazir"/>
                <a:rtl val="true"/>
              </a:rPr>
              <a:t>تکنولوژی‌ها</a:t>
            </a:r>
          </a:p>
        </p:txBody>
      </p:sp>
      <p:sp>
        <p:nvSpPr>
          <p:cNvPr name="TextBox 13" id="13"/>
          <p:cNvSpPr txBox="true"/>
          <p:nvPr/>
        </p:nvSpPr>
        <p:spPr>
          <a:xfrm rot="0">
            <a:off x="9370199" y="5999043"/>
            <a:ext cx="349300" cy="356235"/>
          </a:xfrm>
          <a:prstGeom prst="rect">
            <a:avLst/>
          </a:prstGeom>
        </p:spPr>
        <p:txBody>
          <a:bodyPr anchor="t" rtlCol="false" tIns="0" lIns="0" bIns="0" rIns="0">
            <a:spAutoFit/>
          </a:bodyPr>
          <a:lstStyle/>
          <a:p>
            <a:pPr algn="r" rtl="true">
              <a:lnSpc>
                <a:spcPts val="2940"/>
              </a:lnSpc>
            </a:pPr>
            <a:r>
              <a:rPr lang="ar-EG" sz="2100">
                <a:solidFill>
                  <a:srgbClr val="000000"/>
                </a:solidFill>
                <a:latin typeface="Vazir"/>
                <a:ea typeface="Vazir"/>
                <a:cs typeface="Vazir"/>
                <a:sym typeface="Vazir"/>
                <a:rtl val="true"/>
              </a:rPr>
              <a:t>رقبا</a:t>
            </a:r>
          </a:p>
        </p:txBody>
      </p:sp>
      <p:sp>
        <p:nvSpPr>
          <p:cNvPr name="TextBox 14" id="14"/>
          <p:cNvSpPr txBox="true"/>
          <p:nvPr/>
        </p:nvSpPr>
        <p:spPr>
          <a:xfrm rot="0">
            <a:off x="5897320" y="5839976"/>
            <a:ext cx="903684" cy="356235"/>
          </a:xfrm>
          <a:prstGeom prst="rect">
            <a:avLst/>
          </a:prstGeom>
        </p:spPr>
        <p:txBody>
          <a:bodyPr anchor="t" rtlCol="false" tIns="0" lIns="0" bIns="0" rIns="0">
            <a:spAutoFit/>
          </a:bodyPr>
          <a:lstStyle/>
          <a:p>
            <a:pPr algn="r" rtl="true">
              <a:lnSpc>
                <a:spcPts val="2940"/>
              </a:lnSpc>
            </a:pPr>
            <a:r>
              <a:rPr lang="ar-EG" sz="2100">
                <a:solidFill>
                  <a:srgbClr val="000000"/>
                </a:solidFill>
                <a:latin typeface="Vazir"/>
                <a:ea typeface="Vazir"/>
                <a:cs typeface="Vazir"/>
                <a:sym typeface="Vazir"/>
                <a:rtl val="true"/>
              </a:rPr>
              <a:t>مشتریان</a:t>
            </a:r>
          </a:p>
        </p:txBody>
      </p:sp>
      <p:sp>
        <p:nvSpPr>
          <p:cNvPr name="TextBox 15" id="15"/>
          <p:cNvSpPr txBox="true"/>
          <p:nvPr/>
        </p:nvSpPr>
        <p:spPr>
          <a:xfrm rot="0">
            <a:off x="6349162" y="4346953"/>
            <a:ext cx="1412304" cy="356235"/>
          </a:xfrm>
          <a:prstGeom prst="rect">
            <a:avLst/>
          </a:prstGeom>
        </p:spPr>
        <p:txBody>
          <a:bodyPr anchor="t" rtlCol="false" tIns="0" lIns="0" bIns="0" rIns="0">
            <a:spAutoFit/>
          </a:bodyPr>
          <a:lstStyle/>
          <a:p>
            <a:pPr algn="r" rtl="true">
              <a:lnSpc>
                <a:spcPts val="2940"/>
              </a:lnSpc>
            </a:pPr>
            <a:r>
              <a:rPr lang="ar-EG" sz="2100">
                <a:solidFill>
                  <a:srgbClr val="000000"/>
                </a:solidFill>
                <a:latin typeface="Vazir"/>
                <a:ea typeface="Vazir"/>
                <a:cs typeface="Vazir"/>
                <a:sym typeface="Vazir"/>
                <a:rtl val="true"/>
              </a:rPr>
              <a:t>تامین‌کنندگان</a:t>
            </a:r>
          </a:p>
        </p:txBody>
      </p:sp>
      <p:sp>
        <p:nvSpPr>
          <p:cNvPr name="TextBox 16" id="16"/>
          <p:cNvSpPr txBox="true"/>
          <p:nvPr/>
        </p:nvSpPr>
        <p:spPr>
          <a:xfrm rot="0">
            <a:off x="8615715" y="4346953"/>
            <a:ext cx="1103784" cy="356235"/>
          </a:xfrm>
          <a:prstGeom prst="rect">
            <a:avLst/>
          </a:prstGeom>
        </p:spPr>
        <p:txBody>
          <a:bodyPr anchor="t" rtlCol="false" tIns="0" lIns="0" bIns="0" rIns="0">
            <a:spAutoFit/>
          </a:bodyPr>
          <a:lstStyle/>
          <a:p>
            <a:pPr algn="r" rtl="true">
              <a:lnSpc>
                <a:spcPts val="2940"/>
              </a:lnSpc>
            </a:pPr>
            <a:r>
              <a:rPr lang="ar-EG" sz="2100">
                <a:solidFill>
                  <a:srgbClr val="000000"/>
                </a:solidFill>
                <a:latin typeface="Vazir"/>
                <a:ea typeface="Vazir"/>
                <a:cs typeface="Vazir"/>
                <a:sym typeface="Vazir"/>
                <a:rtl val="true"/>
              </a:rPr>
              <a:t>جایگزین‌ها</a:t>
            </a:r>
          </a:p>
        </p:txBody>
      </p:sp>
      <p:sp>
        <p:nvSpPr>
          <p:cNvPr name="TextBox 17" id="17"/>
          <p:cNvSpPr txBox="true"/>
          <p:nvPr/>
        </p:nvSpPr>
        <p:spPr>
          <a:xfrm rot="0">
            <a:off x="7122854" y="7224686"/>
            <a:ext cx="1906407" cy="356235"/>
          </a:xfrm>
          <a:prstGeom prst="rect">
            <a:avLst/>
          </a:prstGeom>
        </p:spPr>
        <p:txBody>
          <a:bodyPr anchor="t" rtlCol="false" tIns="0" lIns="0" bIns="0" rIns="0">
            <a:spAutoFit/>
          </a:bodyPr>
          <a:lstStyle/>
          <a:p>
            <a:pPr algn="ctr" rtl="true">
              <a:lnSpc>
                <a:spcPts val="2940"/>
              </a:lnSpc>
            </a:pPr>
            <a:r>
              <a:rPr lang="ar-EG" sz="2100">
                <a:solidFill>
                  <a:srgbClr val="000000"/>
                </a:solidFill>
                <a:latin typeface="Vazir"/>
                <a:ea typeface="Vazir"/>
                <a:cs typeface="Vazir"/>
                <a:sym typeface="Vazir"/>
                <a:rtl val="true"/>
              </a:rPr>
              <a:t>ورودی‌های جدید</a:t>
            </a:r>
          </a:p>
        </p:txBody>
      </p:sp>
      <p:sp>
        <p:nvSpPr>
          <p:cNvPr name="TextBox 18" id="18"/>
          <p:cNvSpPr txBox="true"/>
          <p:nvPr/>
        </p:nvSpPr>
        <p:spPr>
          <a:xfrm rot="0">
            <a:off x="9719498" y="3172962"/>
            <a:ext cx="903684" cy="356235"/>
          </a:xfrm>
          <a:prstGeom prst="rect">
            <a:avLst/>
          </a:prstGeom>
        </p:spPr>
        <p:txBody>
          <a:bodyPr anchor="t" rtlCol="false" tIns="0" lIns="0" bIns="0" rIns="0">
            <a:spAutoFit/>
          </a:bodyPr>
          <a:lstStyle/>
          <a:p>
            <a:pPr algn="r" rtl="true">
              <a:lnSpc>
                <a:spcPts val="2940"/>
              </a:lnSpc>
            </a:pPr>
            <a:r>
              <a:rPr lang="ar-EG" sz="2100">
                <a:solidFill>
                  <a:srgbClr val="FFFFFF"/>
                </a:solidFill>
                <a:latin typeface="Vazir"/>
                <a:ea typeface="Vazir"/>
                <a:cs typeface="Vazir"/>
                <a:sym typeface="Vazir"/>
                <a:rtl val="true"/>
              </a:rPr>
              <a:t>سیاسی</a:t>
            </a:r>
          </a:p>
        </p:txBody>
      </p:sp>
      <p:sp>
        <p:nvSpPr>
          <p:cNvPr name="TextBox 19" id="19"/>
          <p:cNvSpPr txBox="true"/>
          <p:nvPr/>
        </p:nvSpPr>
        <p:spPr>
          <a:xfrm rot="0">
            <a:off x="4369573" y="5290598"/>
            <a:ext cx="903684" cy="356235"/>
          </a:xfrm>
          <a:prstGeom prst="rect">
            <a:avLst/>
          </a:prstGeom>
        </p:spPr>
        <p:txBody>
          <a:bodyPr anchor="t" rtlCol="false" tIns="0" lIns="0" bIns="0" rIns="0">
            <a:spAutoFit/>
          </a:bodyPr>
          <a:lstStyle/>
          <a:p>
            <a:pPr algn="r" rtl="true">
              <a:lnSpc>
                <a:spcPts val="2940"/>
              </a:lnSpc>
            </a:pPr>
            <a:r>
              <a:rPr lang="ar-EG" sz="2100">
                <a:solidFill>
                  <a:srgbClr val="FFFFFF"/>
                </a:solidFill>
                <a:latin typeface="Vazir"/>
                <a:ea typeface="Vazir"/>
                <a:cs typeface="Vazir"/>
                <a:sym typeface="Vazir"/>
                <a:rtl val="true"/>
              </a:rPr>
              <a:t>اقتصادی</a:t>
            </a:r>
          </a:p>
        </p:txBody>
      </p:sp>
      <p:sp>
        <p:nvSpPr>
          <p:cNvPr name="TextBox 20" id="20"/>
          <p:cNvSpPr txBox="true"/>
          <p:nvPr/>
        </p:nvSpPr>
        <p:spPr>
          <a:xfrm rot="0">
            <a:off x="10878858" y="5290598"/>
            <a:ext cx="903684" cy="356235"/>
          </a:xfrm>
          <a:prstGeom prst="rect">
            <a:avLst/>
          </a:prstGeom>
        </p:spPr>
        <p:txBody>
          <a:bodyPr anchor="t" rtlCol="false" tIns="0" lIns="0" bIns="0" rIns="0">
            <a:spAutoFit/>
          </a:bodyPr>
          <a:lstStyle/>
          <a:p>
            <a:pPr algn="r" rtl="true">
              <a:lnSpc>
                <a:spcPts val="2940"/>
              </a:lnSpc>
            </a:pPr>
            <a:r>
              <a:rPr lang="ar-EG" sz="2100">
                <a:solidFill>
                  <a:srgbClr val="FFFFFF"/>
                </a:solidFill>
                <a:latin typeface="Vazir"/>
                <a:ea typeface="Vazir"/>
                <a:cs typeface="Vazir"/>
                <a:sym typeface="Vazir"/>
                <a:rtl val="true"/>
              </a:rPr>
              <a:t>اجتماعی</a:t>
            </a:r>
          </a:p>
        </p:txBody>
      </p:sp>
      <p:sp>
        <p:nvSpPr>
          <p:cNvPr name="TextBox 21" id="21"/>
          <p:cNvSpPr txBox="true"/>
          <p:nvPr/>
        </p:nvSpPr>
        <p:spPr>
          <a:xfrm rot="0">
            <a:off x="8816177" y="8427080"/>
            <a:ext cx="1108044" cy="356235"/>
          </a:xfrm>
          <a:prstGeom prst="rect">
            <a:avLst/>
          </a:prstGeom>
        </p:spPr>
        <p:txBody>
          <a:bodyPr anchor="t" rtlCol="false" tIns="0" lIns="0" bIns="0" rIns="0">
            <a:spAutoFit/>
          </a:bodyPr>
          <a:lstStyle/>
          <a:p>
            <a:pPr algn="r" rtl="true">
              <a:lnSpc>
                <a:spcPts val="2940"/>
              </a:lnSpc>
            </a:pPr>
            <a:r>
              <a:rPr lang="ar-EG" sz="2100">
                <a:solidFill>
                  <a:srgbClr val="FFFFFF"/>
                </a:solidFill>
                <a:latin typeface="Vazir"/>
                <a:ea typeface="Vazir"/>
                <a:cs typeface="Vazir"/>
                <a:sym typeface="Vazir"/>
                <a:rtl val="true"/>
              </a:rPr>
              <a:t>تکنولوژی</a:t>
            </a:r>
          </a:p>
        </p:txBody>
      </p:sp>
      <p:sp>
        <p:nvSpPr>
          <p:cNvPr name="TextBox 22" id="22"/>
          <p:cNvSpPr txBox="true"/>
          <p:nvPr/>
        </p:nvSpPr>
        <p:spPr>
          <a:xfrm rot="0">
            <a:off x="5839610" y="8526039"/>
            <a:ext cx="1783589" cy="356235"/>
          </a:xfrm>
          <a:prstGeom prst="rect">
            <a:avLst/>
          </a:prstGeom>
        </p:spPr>
        <p:txBody>
          <a:bodyPr anchor="t" rtlCol="false" tIns="0" lIns="0" bIns="0" rIns="0">
            <a:spAutoFit/>
          </a:bodyPr>
          <a:lstStyle/>
          <a:p>
            <a:pPr algn="r" rtl="true">
              <a:lnSpc>
                <a:spcPts val="2940"/>
              </a:lnSpc>
            </a:pPr>
            <a:r>
              <a:rPr lang="ar-EG" sz="2100">
                <a:solidFill>
                  <a:srgbClr val="FFFFFF"/>
                </a:solidFill>
                <a:latin typeface="Vazir"/>
                <a:ea typeface="Vazir"/>
                <a:cs typeface="Vazir"/>
                <a:sym typeface="Vazir"/>
                <a:rtl val="true"/>
              </a:rPr>
              <a:t>زیست محیطی</a:t>
            </a:r>
          </a:p>
        </p:txBody>
      </p:sp>
      <p:sp>
        <p:nvSpPr>
          <p:cNvPr name="TextBox 23" id="23"/>
          <p:cNvSpPr txBox="true"/>
          <p:nvPr/>
        </p:nvSpPr>
        <p:spPr>
          <a:xfrm rot="0">
            <a:off x="5597107" y="3172962"/>
            <a:ext cx="903684" cy="356235"/>
          </a:xfrm>
          <a:prstGeom prst="rect">
            <a:avLst/>
          </a:prstGeom>
        </p:spPr>
        <p:txBody>
          <a:bodyPr anchor="t" rtlCol="false" tIns="0" lIns="0" bIns="0" rIns="0">
            <a:spAutoFit/>
          </a:bodyPr>
          <a:lstStyle/>
          <a:p>
            <a:pPr algn="r" rtl="true">
              <a:lnSpc>
                <a:spcPts val="2940"/>
              </a:lnSpc>
            </a:pPr>
            <a:r>
              <a:rPr lang="ar-EG" sz="2100">
                <a:solidFill>
                  <a:srgbClr val="FFFFFF"/>
                </a:solidFill>
                <a:latin typeface="Vazir"/>
                <a:ea typeface="Vazir"/>
                <a:cs typeface="Vazir"/>
                <a:sym typeface="Vazir"/>
                <a:rtl val="true"/>
              </a:rPr>
              <a:t>قانونی</a:t>
            </a:r>
          </a:p>
        </p:txBody>
      </p:sp>
      <p:sp>
        <p:nvSpPr>
          <p:cNvPr name="AutoShape 24" id="24"/>
          <p:cNvSpPr/>
          <p:nvPr/>
        </p:nvSpPr>
        <p:spPr>
          <a:xfrm flipV="true">
            <a:off x="8615715" y="5849080"/>
            <a:ext cx="5238919" cy="9945"/>
          </a:xfrm>
          <a:prstGeom prst="line">
            <a:avLst/>
          </a:prstGeom>
          <a:ln cap="flat" w="38100">
            <a:solidFill>
              <a:srgbClr val="7BDCB5"/>
            </a:solidFill>
            <a:prstDash val="sysDot"/>
            <a:headEnd type="none" len="sm" w="sm"/>
            <a:tailEnd type="none" len="sm" w="sm"/>
          </a:ln>
        </p:spPr>
      </p:sp>
      <p:sp>
        <p:nvSpPr>
          <p:cNvPr name="AutoShape 25" id="25"/>
          <p:cNvSpPr/>
          <p:nvPr/>
        </p:nvSpPr>
        <p:spPr>
          <a:xfrm>
            <a:off x="3433443" y="4089778"/>
            <a:ext cx="3641528" cy="0"/>
          </a:xfrm>
          <a:prstGeom prst="line">
            <a:avLst/>
          </a:prstGeom>
          <a:ln cap="flat" w="38100">
            <a:solidFill>
              <a:srgbClr val="7BDCB5"/>
            </a:solidFill>
            <a:prstDash val="sysDot"/>
            <a:headEnd type="none" len="sm" w="sm"/>
            <a:tailEnd type="none" len="sm" w="sm"/>
          </a:ln>
        </p:spPr>
      </p:sp>
      <p:sp>
        <p:nvSpPr>
          <p:cNvPr name="AutoShape 26" id="26"/>
          <p:cNvSpPr/>
          <p:nvPr/>
        </p:nvSpPr>
        <p:spPr>
          <a:xfrm flipV="true">
            <a:off x="3180381" y="7732193"/>
            <a:ext cx="2092876" cy="36871"/>
          </a:xfrm>
          <a:prstGeom prst="line">
            <a:avLst/>
          </a:prstGeom>
          <a:ln cap="flat" w="38100">
            <a:solidFill>
              <a:srgbClr val="7BDCB5"/>
            </a:solidFill>
            <a:prstDash val="sysDot"/>
            <a:headEnd type="none" len="sm" w="sm"/>
            <a:tailEnd type="none" len="sm" w="sm"/>
          </a:ln>
        </p:spPr>
      </p:sp>
      <p:grpSp>
        <p:nvGrpSpPr>
          <p:cNvPr name="Group 27" id="27"/>
          <p:cNvGrpSpPr/>
          <p:nvPr/>
        </p:nvGrpSpPr>
        <p:grpSpPr>
          <a:xfrm rot="-640116">
            <a:off x="786484" y="3502593"/>
            <a:ext cx="2562779" cy="1148718"/>
            <a:chOff x="0" y="0"/>
            <a:chExt cx="3417038" cy="1531624"/>
          </a:xfrm>
        </p:grpSpPr>
        <p:grpSp>
          <p:nvGrpSpPr>
            <p:cNvPr name="Group 28" id="28"/>
            <p:cNvGrpSpPr/>
            <p:nvPr/>
          </p:nvGrpSpPr>
          <p:grpSpPr>
            <a:xfrm rot="442609">
              <a:off x="58051" y="207288"/>
              <a:ext cx="3300937" cy="1117047"/>
              <a:chOff x="0" y="0"/>
              <a:chExt cx="6350000" cy="6350000"/>
            </a:xfrm>
          </p:grpSpPr>
          <p:sp>
            <p:nvSpPr>
              <p:cNvPr name="Freeform 29" id="2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8F8"/>
              </a:solidFill>
            </p:spPr>
          </p:sp>
        </p:grpSp>
        <p:sp>
          <p:nvSpPr>
            <p:cNvPr name="Freeform 30" id="30"/>
            <p:cNvSpPr/>
            <p:nvPr/>
          </p:nvSpPr>
          <p:spPr>
            <a:xfrm flipH="false" flipV="false" rot="-4957390">
              <a:off x="1149996" y="-884657"/>
              <a:ext cx="1117047" cy="3300937"/>
            </a:xfrm>
            <a:custGeom>
              <a:avLst/>
              <a:gdLst/>
              <a:ahLst/>
              <a:cxnLst/>
              <a:rect r="r" b="b" t="t" l="l"/>
              <a:pathLst>
                <a:path h="3300937" w="1117047">
                  <a:moveTo>
                    <a:pt x="0" y="0"/>
                  </a:moveTo>
                  <a:lnTo>
                    <a:pt x="1117047" y="0"/>
                  </a:lnTo>
                  <a:lnTo>
                    <a:pt x="1117047" y="3300937"/>
                  </a:lnTo>
                  <a:lnTo>
                    <a:pt x="0" y="33009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1" id="31"/>
            <p:cNvSpPr txBox="true"/>
            <p:nvPr/>
          </p:nvSpPr>
          <p:spPr>
            <a:xfrm rot="442609">
              <a:off x="247997" y="568653"/>
              <a:ext cx="2927929" cy="341142"/>
            </a:xfrm>
            <a:prstGeom prst="rect">
              <a:avLst/>
            </a:prstGeom>
          </p:spPr>
          <p:txBody>
            <a:bodyPr anchor="t" rtlCol="false" tIns="0" lIns="0" bIns="0" rIns="0">
              <a:spAutoFit/>
            </a:bodyPr>
            <a:lstStyle/>
            <a:p>
              <a:pPr algn="ctr" rtl="true">
                <a:lnSpc>
                  <a:spcPts val="1908"/>
                </a:lnSpc>
              </a:pPr>
              <a:r>
                <a:rPr lang="ar-EG" b="true" sz="1800">
                  <a:solidFill>
                    <a:srgbClr val="000000"/>
                  </a:solidFill>
                  <a:latin typeface="Vazir Bold"/>
                  <a:ea typeface="Vazir Bold"/>
                  <a:cs typeface="Vazir Bold"/>
                  <a:sym typeface="Vazir Bold"/>
                  <a:rtl val="true"/>
                </a:rPr>
                <a:t>محیط عملیاتی</a:t>
              </a:r>
            </a:p>
          </p:txBody>
        </p:sp>
      </p:grpSp>
      <p:grpSp>
        <p:nvGrpSpPr>
          <p:cNvPr name="Group 32" id="32"/>
          <p:cNvGrpSpPr/>
          <p:nvPr/>
        </p:nvGrpSpPr>
        <p:grpSpPr>
          <a:xfrm rot="-893132">
            <a:off x="702303" y="7006562"/>
            <a:ext cx="2562779" cy="1148718"/>
            <a:chOff x="0" y="0"/>
            <a:chExt cx="3417038" cy="1531624"/>
          </a:xfrm>
        </p:grpSpPr>
        <p:grpSp>
          <p:nvGrpSpPr>
            <p:cNvPr name="Group 33" id="33"/>
            <p:cNvGrpSpPr/>
            <p:nvPr/>
          </p:nvGrpSpPr>
          <p:grpSpPr>
            <a:xfrm rot="442609">
              <a:off x="58051" y="207288"/>
              <a:ext cx="3300937" cy="1117047"/>
              <a:chOff x="0" y="0"/>
              <a:chExt cx="6350000" cy="6350000"/>
            </a:xfrm>
          </p:grpSpPr>
          <p:sp>
            <p:nvSpPr>
              <p:cNvPr name="Freeform 34" id="3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8F8"/>
              </a:solidFill>
            </p:spPr>
          </p:sp>
        </p:grpSp>
        <p:sp>
          <p:nvSpPr>
            <p:cNvPr name="Freeform 35" id="35"/>
            <p:cNvSpPr/>
            <p:nvPr/>
          </p:nvSpPr>
          <p:spPr>
            <a:xfrm flipH="false" flipV="false" rot="-4957390">
              <a:off x="1149996" y="-884657"/>
              <a:ext cx="1117047" cy="3300937"/>
            </a:xfrm>
            <a:custGeom>
              <a:avLst/>
              <a:gdLst/>
              <a:ahLst/>
              <a:cxnLst/>
              <a:rect r="r" b="b" t="t" l="l"/>
              <a:pathLst>
                <a:path h="3300937" w="1117047">
                  <a:moveTo>
                    <a:pt x="0" y="0"/>
                  </a:moveTo>
                  <a:lnTo>
                    <a:pt x="1117047" y="0"/>
                  </a:lnTo>
                  <a:lnTo>
                    <a:pt x="1117047" y="3300937"/>
                  </a:lnTo>
                  <a:lnTo>
                    <a:pt x="0" y="33009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6" id="36"/>
            <p:cNvSpPr txBox="true"/>
            <p:nvPr/>
          </p:nvSpPr>
          <p:spPr>
            <a:xfrm rot="442609">
              <a:off x="247997" y="568653"/>
              <a:ext cx="2927929" cy="341142"/>
            </a:xfrm>
            <a:prstGeom prst="rect">
              <a:avLst/>
            </a:prstGeom>
          </p:spPr>
          <p:txBody>
            <a:bodyPr anchor="t" rtlCol="false" tIns="0" lIns="0" bIns="0" rIns="0">
              <a:spAutoFit/>
            </a:bodyPr>
            <a:lstStyle/>
            <a:p>
              <a:pPr algn="ctr" rtl="true">
                <a:lnSpc>
                  <a:spcPts val="1908"/>
                </a:lnSpc>
              </a:pPr>
              <a:r>
                <a:rPr lang="ar-EG" b="true" sz="1800">
                  <a:solidFill>
                    <a:srgbClr val="000000"/>
                  </a:solidFill>
                  <a:latin typeface="Vazir Bold"/>
                  <a:ea typeface="Vazir Bold"/>
                  <a:cs typeface="Vazir Bold"/>
                  <a:sym typeface="Vazir Bold"/>
                  <a:rtl val="true"/>
                </a:rPr>
                <a:t>محیط بیرونی</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6579357" y="521987"/>
            <a:ext cx="5129287" cy="726567"/>
            <a:chOff x="0" y="0"/>
            <a:chExt cx="6839049" cy="968756"/>
          </a:xfrm>
        </p:grpSpPr>
        <p:sp>
          <p:nvSpPr>
            <p:cNvPr name="Freeform 3" id="3"/>
            <p:cNvSpPr/>
            <p:nvPr/>
          </p:nvSpPr>
          <p:spPr>
            <a:xfrm flipH="false" flipV="false" rot="0">
              <a:off x="321114" y="66502"/>
              <a:ext cx="3499825" cy="699965"/>
            </a:xfrm>
            <a:custGeom>
              <a:avLst/>
              <a:gdLst/>
              <a:ahLst/>
              <a:cxnLst/>
              <a:rect r="r" b="b" t="t" l="l"/>
              <a:pathLst>
                <a:path h="699965" w="3499825">
                  <a:moveTo>
                    <a:pt x="0" y="0"/>
                  </a:moveTo>
                  <a:lnTo>
                    <a:pt x="3499825" y="0"/>
                  </a:lnTo>
                  <a:lnTo>
                    <a:pt x="3499825" y="699965"/>
                  </a:lnTo>
                  <a:lnTo>
                    <a:pt x="0" y="69996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0" y="9525"/>
              <a:ext cx="6839049" cy="959231"/>
            </a:xfrm>
            <a:prstGeom prst="rect">
              <a:avLst/>
            </a:prstGeom>
          </p:spPr>
          <p:txBody>
            <a:bodyPr anchor="t" rtlCol="false" tIns="0" lIns="0" bIns="0" rIns="0">
              <a:spAutoFit/>
            </a:bodyPr>
            <a:lstStyle/>
            <a:p>
              <a:pPr algn="r" rtl="true" marL="0" indent="0" lvl="0">
                <a:lnSpc>
                  <a:spcPts val="5664"/>
                </a:lnSpc>
                <a:spcBef>
                  <a:spcPct val="0"/>
                </a:spcBef>
              </a:pPr>
              <a:r>
                <a:rPr lang="ar-EG" b="true" sz="4800">
                  <a:solidFill>
                    <a:srgbClr val="000000"/>
                  </a:solidFill>
                  <a:latin typeface="Pinar Bold"/>
                  <a:ea typeface="Pinar Bold"/>
                  <a:cs typeface="Pinar Bold"/>
                  <a:sym typeface="Pinar Bold"/>
                  <a:rtl val="true"/>
                </a:rPr>
                <a:t>چارچوب </a:t>
              </a:r>
              <a:r>
                <a:rPr lang="en-US" b="true" sz="4800">
                  <a:solidFill>
                    <a:srgbClr val="000000"/>
                  </a:solidFill>
                  <a:latin typeface="Pinar Bold"/>
                  <a:ea typeface="Pinar Bold"/>
                  <a:cs typeface="Pinar Bold"/>
                  <a:sym typeface="Pinar Bold"/>
                </a:rPr>
                <a:t>PESTEL</a:t>
              </a:r>
              <a:r>
                <a:rPr lang="ar-EG" b="true" sz="4800">
                  <a:solidFill>
                    <a:srgbClr val="000000"/>
                  </a:solidFill>
                  <a:latin typeface="Pinar Bold"/>
                  <a:ea typeface="Pinar Bold"/>
                  <a:cs typeface="Pinar Bold"/>
                  <a:sym typeface="Pinar Bold"/>
                  <a:rtl val="true"/>
                </a:rPr>
                <a:t> </a:t>
              </a:r>
            </a:p>
          </p:txBody>
        </p:sp>
      </p:grpSp>
      <p:grpSp>
        <p:nvGrpSpPr>
          <p:cNvPr name="Group 5" id="5"/>
          <p:cNvGrpSpPr/>
          <p:nvPr/>
        </p:nvGrpSpPr>
        <p:grpSpPr>
          <a:xfrm rot="0">
            <a:off x="1915199" y="1326126"/>
            <a:ext cx="3908317" cy="2709182"/>
            <a:chOff x="0" y="0"/>
            <a:chExt cx="1425492" cy="988128"/>
          </a:xfrm>
        </p:grpSpPr>
        <p:sp>
          <p:nvSpPr>
            <p:cNvPr name="Freeform 6" id="6"/>
            <p:cNvSpPr/>
            <p:nvPr/>
          </p:nvSpPr>
          <p:spPr>
            <a:xfrm flipH="false" flipV="false" rot="0">
              <a:off x="0" y="0"/>
              <a:ext cx="1425492" cy="988128"/>
            </a:xfrm>
            <a:custGeom>
              <a:avLst/>
              <a:gdLst/>
              <a:ahLst/>
              <a:cxnLst/>
              <a:rect r="r" b="b" t="t" l="l"/>
              <a:pathLst>
                <a:path h="988128" w="1425492">
                  <a:moveTo>
                    <a:pt x="0" y="0"/>
                  </a:moveTo>
                  <a:lnTo>
                    <a:pt x="1425492" y="0"/>
                  </a:lnTo>
                  <a:lnTo>
                    <a:pt x="1425492" y="988128"/>
                  </a:lnTo>
                  <a:lnTo>
                    <a:pt x="0" y="988128"/>
                  </a:lnTo>
                  <a:close/>
                </a:path>
              </a:pathLst>
            </a:custGeom>
            <a:solidFill>
              <a:srgbClr val="7C55F1"/>
            </a:solidFill>
            <a:ln w="19050" cap="sq">
              <a:solidFill>
                <a:srgbClr val="474343"/>
              </a:solidFill>
              <a:prstDash val="solid"/>
              <a:miter/>
            </a:ln>
          </p:spPr>
        </p:sp>
        <p:sp>
          <p:nvSpPr>
            <p:cNvPr name="TextBox 7" id="7"/>
            <p:cNvSpPr txBox="true"/>
            <p:nvPr/>
          </p:nvSpPr>
          <p:spPr>
            <a:xfrm>
              <a:off x="0" y="-28575"/>
              <a:ext cx="1425492" cy="1016703"/>
            </a:xfrm>
            <a:prstGeom prst="rect">
              <a:avLst/>
            </a:prstGeom>
          </p:spPr>
          <p:txBody>
            <a:bodyPr anchor="ctr" rtlCol="false" tIns="50800" lIns="50800" bIns="50800" rIns="50800"/>
            <a:lstStyle/>
            <a:p>
              <a:pPr algn="ctr">
                <a:lnSpc>
                  <a:spcPts val="1960"/>
                </a:lnSpc>
                <a:spcBef>
                  <a:spcPct val="0"/>
                </a:spcBef>
              </a:pPr>
            </a:p>
          </p:txBody>
        </p:sp>
      </p:grpSp>
      <p:grpSp>
        <p:nvGrpSpPr>
          <p:cNvPr name="Group 8" id="8"/>
          <p:cNvGrpSpPr/>
          <p:nvPr/>
        </p:nvGrpSpPr>
        <p:grpSpPr>
          <a:xfrm rot="0">
            <a:off x="12458493" y="1326781"/>
            <a:ext cx="3914308" cy="2708527"/>
            <a:chOff x="0" y="0"/>
            <a:chExt cx="1396597" cy="966383"/>
          </a:xfrm>
        </p:grpSpPr>
        <p:sp>
          <p:nvSpPr>
            <p:cNvPr name="Freeform 9" id="9"/>
            <p:cNvSpPr/>
            <p:nvPr/>
          </p:nvSpPr>
          <p:spPr>
            <a:xfrm flipH="false" flipV="false" rot="0">
              <a:off x="0" y="0"/>
              <a:ext cx="1396597" cy="966383"/>
            </a:xfrm>
            <a:custGeom>
              <a:avLst/>
              <a:gdLst/>
              <a:ahLst/>
              <a:cxnLst/>
              <a:rect r="r" b="b" t="t" l="l"/>
              <a:pathLst>
                <a:path h="966383" w="1396597">
                  <a:moveTo>
                    <a:pt x="0" y="0"/>
                  </a:moveTo>
                  <a:lnTo>
                    <a:pt x="1396597" y="0"/>
                  </a:lnTo>
                  <a:lnTo>
                    <a:pt x="1396597" y="966383"/>
                  </a:lnTo>
                  <a:lnTo>
                    <a:pt x="0" y="966383"/>
                  </a:lnTo>
                  <a:close/>
                </a:path>
              </a:pathLst>
            </a:custGeom>
            <a:solidFill>
              <a:srgbClr val="014197"/>
            </a:solidFill>
            <a:ln w="19050" cap="sq">
              <a:solidFill>
                <a:srgbClr val="474343"/>
              </a:solidFill>
              <a:prstDash val="solid"/>
              <a:miter/>
            </a:ln>
          </p:spPr>
        </p:sp>
        <p:sp>
          <p:nvSpPr>
            <p:cNvPr name="TextBox 10" id="10"/>
            <p:cNvSpPr txBox="true"/>
            <p:nvPr/>
          </p:nvSpPr>
          <p:spPr>
            <a:xfrm>
              <a:off x="0" y="-28575"/>
              <a:ext cx="1396597" cy="994958"/>
            </a:xfrm>
            <a:prstGeom prst="rect">
              <a:avLst/>
            </a:prstGeom>
          </p:spPr>
          <p:txBody>
            <a:bodyPr anchor="ctr" rtlCol="false" tIns="50800" lIns="50800" bIns="50800" rIns="50800"/>
            <a:lstStyle/>
            <a:p>
              <a:pPr algn="ctr">
                <a:lnSpc>
                  <a:spcPts val="1960"/>
                </a:lnSpc>
                <a:spcBef>
                  <a:spcPct val="0"/>
                </a:spcBef>
              </a:pPr>
            </a:p>
          </p:txBody>
        </p:sp>
      </p:grpSp>
      <p:grpSp>
        <p:nvGrpSpPr>
          <p:cNvPr name="Group 11" id="11"/>
          <p:cNvGrpSpPr/>
          <p:nvPr/>
        </p:nvGrpSpPr>
        <p:grpSpPr>
          <a:xfrm rot="0">
            <a:off x="1915199" y="4226976"/>
            <a:ext cx="3924742" cy="2709182"/>
            <a:chOff x="0" y="0"/>
            <a:chExt cx="1159576" cy="800435"/>
          </a:xfrm>
        </p:grpSpPr>
        <p:sp>
          <p:nvSpPr>
            <p:cNvPr name="Freeform 12" id="12"/>
            <p:cNvSpPr/>
            <p:nvPr/>
          </p:nvSpPr>
          <p:spPr>
            <a:xfrm flipH="false" flipV="false" rot="0">
              <a:off x="0" y="0"/>
              <a:ext cx="1159576" cy="800435"/>
            </a:xfrm>
            <a:custGeom>
              <a:avLst/>
              <a:gdLst/>
              <a:ahLst/>
              <a:cxnLst/>
              <a:rect r="r" b="b" t="t" l="l"/>
              <a:pathLst>
                <a:path h="800435" w="1159576">
                  <a:moveTo>
                    <a:pt x="0" y="0"/>
                  </a:moveTo>
                  <a:lnTo>
                    <a:pt x="1159576" y="0"/>
                  </a:lnTo>
                  <a:lnTo>
                    <a:pt x="1159576" y="800435"/>
                  </a:lnTo>
                  <a:lnTo>
                    <a:pt x="0" y="800435"/>
                  </a:lnTo>
                  <a:close/>
                </a:path>
              </a:pathLst>
            </a:custGeom>
            <a:solidFill>
              <a:srgbClr val="2E2465"/>
            </a:solidFill>
            <a:ln w="19050" cap="sq">
              <a:solidFill>
                <a:srgbClr val="474343"/>
              </a:solidFill>
              <a:prstDash val="solid"/>
              <a:miter/>
            </a:ln>
          </p:spPr>
        </p:sp>
        <p:sp>
          <p:nvSpPr>
            <p:cNvPr name="TextBox 13" id="13"/>
            <p:cNvSpPr txBox="true"/>
            <p:nvPr/>
          </p:nvSpPr>
          <p:spPr>
            <a:xfrm>
              <a:off x="0" y="-28575"/>
              <a:ext cx="1159576" cy="829010"/>
            </a:xfrm>
            <a:prstGeom prst="rect">
              <a:avLst/>
            </a:prstGeom>
          </p:spPr>
          <p:txBody>
            <a:bodyPr anchor="ctr" rtlCol="false" tIns="50800" lIns="50800" bIns="50800" rIns="50800"/>
            <a:lstStyle/>
            <a:p>
              <a:pPr algn="ctr">
                <a:lnSpc>
                  <a:spcPts val="1960"/>
                </a:lnSpc>
                <a:spcBef>
                  <a:spcPct val="0"/>
                </a:spcBef>
              </a:pPr>
            </a:p>
          </p:txBody>
        </p:sp>
      </p:grpSp>
      <p:grpSp>
        <p:nvGrpSpPr>
          <p:cNvPr name="Group 14" id="14"/>
          <p:cNvGrpSpPr/>
          <p:nvPr/>
        </p:nvGrpSpPr>
        <p:grpSpPr>
          <a:xfrm rot="0">
            <a:off x="12440520" y="4222073"/>
            <a:ext cx="3932281" cy="2718988"/>
            <a:chOff x="0" y="0"/>
            <a:chExt cx="1389478" cy="960759"/>
          </a:xfrm>
        </p:grpSpPr>
        <p:sp>
          <p:nvSpPr>
            <p:cNvPr name="Freeform 15" id="15"/>
            <p:cNvSpPr/>
            <p:nvPr/>
          </p:nvSpPr>
          <p:spPr>
            <a:xfrm flipH="false" flipV="false" rot="0">
              <a:off x="0" y="0"/>
              <a:ext cx="1389478" cy="960759"/>
            </a:xfrm>
            <a:custGeom>
              <a:avLst/>
              <a:gdLst/>
              <a:ahLst/>
              <a:cxnLst/>
              <a:rect r="r" b="b" t="t" l="l"/>
              <a:pathLst>
                <a:path h="960759" w="1389478">
                  <a:moveTo>
                    <a:pt x="0" y="0"/>
                  </a:moveTo>
                  <a:lnTo>
                    <a:pt x="1389478" y="0"/>
                  </a:lnTo>
                  <a:lnTo>
                    <a:pt x="1389478" y="960759"/>
                  </a:lnTo>
                  <a:lnTo>
                    <a:pt x="0" y="960759"/>
                  </a:lnTo>
                  <a:close/>
                </a:path>
              </a:pathLst>
            </a:custGeom>
            <a:solidFill>
              <a:srgbClr val="125372"/>
            </a:solidFill>
            <a:ln w="19050" cap="sq">
              <a:solidFill>
                <a:srgbClr val="474343"/>
              </a:solidFill>
              <a:prstDash val="solid"/>
              <a:miter/>
            </a:ln>
          </p:spPr>
        </p:sp>
        <p:sp>
          <p:nvSpPr>
            <p:cNvPr name="TextBox 16" id="16"/>
            <p:cNvSpPr txBox="true"/>
            <p:nvPr/>
          </p:nvSpPr>
          <p:spPr>
            <a:xfrm>
              <a:off x="0" y="-28575"/>
              <a:ext cx="1389478" cy="989334"/>
            </a:xfrm>
            <a:prstGeom prst="rect">
              <a:avLst/>
            </a:prstGeom>
          </p:spPr>
          <p:txBody>
            <a:bodyPr anchor="ctr" rtlCol="false" tIns="50800" lIns="50800" bIns="50800" rIns="50800"/>
            <a:lstStyle/>
            <a:p>
              <a:pPr algn="ctr">
                <a:lnSpc>
                  <a:spcPts val="1960"/>
                </a:lnSpc>
                <a:spcBef>
                  <a:spcPct val="0"/>
                </a:spcBef>
              </a:pPr>
            </a:p>
          </p:txBody>
        </p:sp>
      </p:grpSp>
      <p:grpSp>
        <p:nvGrpSpPr>
          <p:cNvPr name="Group 17" id="17"/>
          <p:cNvGrpSpPr/>
          <p:nvPr/>
        </p:nvGrpSpPr>
        <p:grpSpPr>
          <a:xfrm rot="0">
            <a:off x="1915199" y="7195703"/>
            <a:ext cx="3908317" cy="2709182"/>
            <a:chOff x="0" y="0"/>
            <a:chExt cx="1425492" cy="988128"/>
          </a:xfrm>
        </p:grpSpPr>
        <p:sp>
          <p:nvSpPr>
            <p:cNvPr name="Freeform 18" id="18"/>
            <p:cNvSpPr/>
            <p:nvPr/>
          </p:nvSpPr>
          <p:spPr>
            <a:xfrm flipH="false" flipV="false" rot="0">
              <a:off x="0" y="0"/>
              <a:ext cx="1425492" cy="988128"/>
            </a:xfrm>
            <a:custGeom>
              <a:avLst/>
              <a:gdLst/>
              <a:ahLst/>
              <a:cxnLst/>
              <a:rect r="r" b="b" t="t" l="l"/>
              <a:pathLst>
                <a:path h="988128" w="1425492">
                  <a:moveTo>
                    <a:pt x="0" y="0"/>
                  </a:moveTo>
                  <a:lnTo>
                    <a:pt x="1425492" y="0"/>
                  </a:lnTo>
                  <a:lnTo>
                    <a:pt x="1425492" y="988128"/>
                  </a:lnTo>
                  <a:lnTo>
                    <a:pt x="0" y="988128"/>
                  </a:lnTo>
                  <a:close/>
                </a:path>
              </a:pathLst>
            </a:custGeom>
            <a:solidFill>
              <a:srgbClr val="C23D7D"/>
            </a:solidFill>
            <a:ln w="19050" cap="sq">
              <a:solidFill>
                <a:srgbClr val="474343"/>
              </a:solidFill>
              <a:prstDash val="solid"/>
              <a:miter/>
            </a:ln>
          </p:spPr>
        </p:sp>
        <p:sp>
          <p:nvSpPr>
            <p:cNvPr name="TextBox 19" id="19"/>
            <p:cNvSpPr txBox="true"/>
            <p:nvPr/>
          </p:nvSpPr>
          <p:spPr>
            <a:xfrm>
              <a:off x="0" y="-28575"/>
              <a:ext cx="1425492" cy="1016703"/>
            </a:xfrm>
            <a:prstGeom prst="rect">
              <a:avLst/>
            </a:prstGeom>
          </p:spPr>
          <p:txBody>
            <a:bodyPr anchor="ctr" rtlCol="false" tIns="50800" lIns="50800" bIns="50800" rIns="50800"/>
            <a:lstStyle/>
            <a:p>
              <a:pPr algn="ctr">
                <a:lnSpc>
                  <a:spcPts val="1960"/>
                </a:lnSpc>
                <a:spcBef>
                  <a:spcPct val="0"/>
                </a:spcBef>
              </a:pPr>
            </a:p>
          </p:txBody>
        </p:sp>
      </p:grpSp>
      <p:grpSp>
        <p:nvGrpSpPr>
          <p:cNvPr name="Group 20" id="20"/>
          <p:cNvGrpSpPr/>
          <p:nvPr/>
        </p:nvGrpSpPr>
        <p:grpSpPr>
          <a:xfrm rot="0">
            <a:off x="12458493" y="7218853"/>
            <a:ext cx="3914308" cy="2686031"/>
            <a:chOff x="0" y="0"/>
            <a:chExt cx="1107748" cy="760146"/>
          </a:xfrm>
        </p:grpSpPr>
        <p:sp>
          <p:nvSpPr>
            <p:cNvPr name="Freeform 21" id="21"/>
            <p:cNvSpPr/>
            <p:nvPr/>
          </p:nvSpPr>
          <p:spPr>
            <a:xfrm flipH="false" flipV="false" rot="0">
              <a:off x="0" y="0"/>
              <a:ext cx="1107748" cy="760146"/>
            </a:xfrm>
            <a:custGeom>
              <a:avLst/>
              <a:gdLst/>
              <a:ahLst/>
              <a:cxnLst/>
              <a:rect r="r" b="b" t="t" l="l"/>
              <a:pathLst>
                <a:path h="760146" w="1107748">
                  <a:moveTo>
                    <a:pt x="0" y="0"/>
                  </a:moveTo>
                  <a:lnTo>
                    <a:pt x="1107748" y="0"/>
                  </a:lnTo>
                  <a:lnTo>
                    <a:pt x="1107748" y="760146"/>
                  </a:lnTo>
                  <a:lnTo>
                    <a:pt x="0" y="760146"/>
                  </a:lnTo>
                  <a:close/>
                </a:path>
              </a:pathLst>
            </a:custGeom>
            <a:solidFill>
              <a:srgbClr val="2B9194"/>
            </a:solidFill>
            <a:ln w="19050" cap="sq">
              <a:solidFill>
                <a:srgbClr val="474343"/>
              </a:solidFill>
              <a:prstDash val="solid"/>
              <a:miter/>
            </a:ln>
          </p:spPr>
        </p:sp>
        <p:sp>
          <p:nvSpPr>
            <p:cNvPr name="TextBox 22" id="22"/>
            <p:cNvSpPr txBox="true"/>
            <p:nvPr/>
          </p:nvSpPr>
          <p:spPr>
            <a:xfrm>
              <a:off x="0" y="-28575"/>
              <a:ext cx="1107748" cy="788721"/>
            </a:xfrm>
            <a:prstGeom prst="rect">
              <a:avLst/>
            </a:prstGeom>
          </p:spPr>
          <p:txBody>
            <a:bodyPr anchor="ctr" rtlCol="false" tIns="50800" lIns="50800" bIns="50800" rIns="50800"/>
            <a:lstStyle/>
            <a:p>
              <a:pPr algn="ctr">
                <a:lnSpc>
                  <a:spcPts val="1960"/>
                </a:lnSpc>
                <a:spcBef>
                  <a:spcPct val="0"/>
                </a:spcBef>
              </a:pPr>
            </a:p>
          </p:txBody>
        </p:sp>
      </p:grpSp>
      <p:grpSp>
        <p:nvGrpSpPr>
          <p:cNvPr name="Group 23" id="23"/>
          <p:cNvGrpSpPr/>
          <p:nvPr/>
        </p:nvGrpSpPr>
        <p:grpSpPr>
          <a:xfrm rot="0">
            <a:off x="7160602" y="2912628"/>
            <a:ext cx="2005176" cy="2005176"/>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7C55F1"/>
            </a:solidFill>
            <a:ln w="19050" cap="sq">
              <a:solidFill>
                <a:srgbClr val="474343"/>
              </a:solidFill>
              <a:prstDash val="solid"/>
              <a:miter/>
            </a:ln>
          </p:spPr>
        </p:sp>
        <p:sp>
          <p:nvSpPr>
            <p:cNvPr name="TextBox 25" id="25"/>
            <p:cNvSpPr txBox="true"/>
            <p:nvPr/>
          </p:nvSpPr>
          <p:spPr>
            <a:xfrm>
              <a:off x="0" y="-47625"/>
              <a:ext cx="812800" cy="860425"/>
            </a:xfrm>
            <a:prstGeom prst="rect">
              <a:avLst/>
            </a:prstGeom>
          </p:spPr>
          <p:txBody>
            <a:bodyPr anchor="ctr" rtlCol="false" tIns="50800" lIns="50800" bIns="50800" rIns="50800"/>
            <a:lstStyle/>
            <a:p>
              <a:pPr algn="ctr">
                <a:lnSpc>
                  <a:spcPts val="1960"/>
                </a:lnSpc>
                <a:spcBef>
                  <a:spcPct val="0"/>
                </a:spcBef>
              </a:pPr>
            </a:p>
          </p:txBody>
        </p:sp>
      </p:grpSp>
      <p:grpSp>
        <p:nvGrpSpPr>
          <p:cNvPr name="Group 26" id="26"/>
          <p:cNvGrpSpPr/>
          <p:nvPr/>
        </p:nvGrpSpPr>
        <p:grpSpPr>
          <a:xfrm rot="0">
            <a:off x="7160602" y="4993119"/>
            <a:ext cx="2005176" cy="2005176"/>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E2465"/>
            </a:solidFill>
            <a:ln w="19050" cap="sq">
              <a:solidFill>
                <a:srgbClr val="474343"/>
              </a:solidFill>
              <a:prstDash val="solid"/>
              <a:miter/>
            </a:ln>
          </p:spPr>
        </p:sp>
        <p:sp>
          <p:nvSpPr>
            <p:cNvPr name="TextBox 28" id="28"/>
            <p:cNvSpPr txBox="true"/>
            <p:nvPr/>
          </p:nvSpPr>
          <p:spPr>
            <a:xfrm>
              <a:off x="0" y="-47625"/>
              <a:ext cx="812800" cy="860425"/>
            </a:xfrm>
            <a:prstGeom prst="rect">
              <a:avLst/>
            </a:prstGeom>
          </p:spPr>
          <p:txBody>
            <a:bodyPr anchor="ctr" rtlCol="false" tIns="50800" lIns="50800" bIns="50800" rIns="50800"/>
            <a:lstStyle/>
            <a:p>
              <a:pPr algn="ctr">
                <a:lnSpc>
                  <a:spcPts val="1960"/>
                </a:lnSpc>
                <a:spcBef>
                  <a:spcPct val="0"/>
                </a:spcBef>
              </a:pPr>
            </a:p>
          </p:txBody>
        </p:sp>
      </p:grpSp>
      <p:grpSp>
        <p:nvGrpSpPr>
          <p:cNvPr name="Group 29" id="29"/>
          <p:cNvGrpSpPr/>
          <p:nvPr/>
        </p:nvGrpSpPr>
        <p:grpSpPr>
          <a:xfrm rot="0">
            <a:off x="9252718" y="2912628"/>
            <a:ext cx="2005176" cy="2005176"/>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014197"/>
            </a:solidFill>
            <a:ln w="19050" cap="sq">
              <a:solidFill>
                <a:srgbClr val="474343"/>
              </a:solidFill>
              <a:prstDash val="solid"/>
              <a:miter/>
            </a:ln>
          </p:spPr>
        </p:sp>
        <p:sp>
          <p:nvSpPr>
            <p:cNvPr name="TextBox 31" id="31"/>
            <p:cNvSpPr txBox="true"/>
            <p:nvPr/>
          </p:nvSpPr>
          <p:spPr>
            <a:xfrm>
              <a:off x="0" y="-47625"/>
              <a:ext cx="812800" cy="860425"/>
            </a:xfrm>
            <a:prstGeom prst="rect">
              <a:avLst/>
            </a:prstGeom>
          </p:spPr>
          <p:txBody>
            <a:bodyPr anchor="ctr" rtlCol="false" tIns="50800" lIns="50800" bIns="50800" rIns="50800"/>
            <a:lstStyle/>
            <a:p>
              <a:pPr algn="ctr">
                <a:lnSpc>
                  <a:spcPts val="1960"/>
                </a:lnSpc>
                <a:spcBef>
                  <a:spcPct val="0"/>
                </a:spcBef>
              </a:pPr>
            </a:p>
          </p:txBody>
        </p:sp>
      </p:grpSp>
      <p:grpSp>
        <p:nvGrpSpPr>
          <p:cNvPr name="Group 32" id="32"/>
          <p:cNvGrpSpPr/>
          <p:nvPr/>
        </p:nvGrpSpPr>
        <p:grpSpPr>
          <a:xfrm rot="0">
            <a:off x="9252718" y="4993119"/>
            <a:ext cx="2005176" cy="2005176"/>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125372"/>
            </a:solidFill>
            <a:ln w="19050" cap="sq">
              <a:solidFill>
                <a:srgbClr val="474343"/>
              </a:solidFill>
              <a:prstDash val="solid"/>
              <a:miter/>
            </a:ln>
          </p:spPr>
        </p:sp>
        <p:sp>
          <p:nvSpPr>
            <p:cNvPr name="TextBox 34" id="34"/>
            <p:cNvSpPr txBox="true"/>
            <p:nvPr/>
          </p:nvSpPr>
          <p:spPr>
            <a:xfrm>
              <a:off x="0" y="-47625"/>
              <a:ext cx="812800" cy="860425"/>
            </a:xfrm>
            <a:prstGeom prst="rect">
              <a:avLst/>
            </a:prstGeom>
          </p:spPr>
          <p:txBody>
            <a:bodyPr anchor="ctr" rtlCol="false" tIns="50800" lIns="50800" bIns="50800" rIns="50800"/>
            <a:lstStyle/>
            <a:p>
              <a:pPr algn="ctr">
                <a:lnSpc>
                  <a:spcPts val="1960"/>
                </a:lnSpc>
                <a:spcBef>
                  <a:spcPct val="0"/>
                </a:spcBef>
              </a:pPr>
            </a:p>
          </p:txBody>
        </p:sp>
      </p:grpSp>
      <p:grpSp>
        <p:nvGrpSpPr>
          <p:cNvPr name="Group 35" id="35"/>
          <p:cNvGrpSpPr/>
          <p:nvPr/>
        </p:nvGrpSpPr>
        <p:grpSpPr>
          <a:xfrm rot="0">
            <a:off x="7160602" y="7078808"/>
            <a:ext cx="2005176" cy="2005176"/>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C23D7D"/>
            </a:solidFill>
            <a:ln w="19050" cap="sq">
              <a:solidFill>
                <a:srgbClr val="474343"/>
              </a:solidFill>
              <a:prstDash val="solid"/>
              <a:miter/>
            </a:ln>
          </p:spPr>
        </p:sp>
        <p:sp>
          <p:nvSpPr>
            <p:cNvPr name="TextBox 37" id="37"/>
            <p:cNvSpPr txBox="true"/>
            <p:nvPr/>
          </p:nvSpPr>
          <p:spPr>
            <a:xfrm>
              <a:off x="0" y="-47625"/>
              <a:ext cx="812800" cy="860425"/>
            </a:xfrm>
            <a:prstGeom prst="rect">
              <a:avLst/>
            </a:prstGeom>
          </p:spPr>
          <p:txBody>
            <a:bodyPr anchor="ctr" rtlCol="false" tIns="50800" lIns="50800" bIns="50800" rIns="50800"/>
            <a:lstStyle/>
            <a:p>
              <a:pPr algn="ctr">
                <a:lnSpc>
                  <a:spcPts val="1960"/>
                </a:lnSpc>
                <a:spcBef>
                  <a:spcPct val="0"/>
                </a:spcBef>
              </a:pPr>
            </a:p>
          </p:txBody>
        </p:sp>
      </p:grpSp>
      <p:grpSp>
        <p:nvGrpSpPr>
          <p:cNvPr name="Group 38" id="38"/>
          <p:cNvGrpSpPr/>
          <p:nvPr/>
        </p:nvGrpSpPr>
        <p:grpSpPr>
          <a:xfrm rot="0">
            <a:off x="9252718" y="7078808"/>
            <a:ext cx="2005176" cy="2005176"/>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2B9194"/>
            </a:solidFill>
            <a:ln w="19050" cap="sq">
              <a:solidFill>
                <a:srgbClr val="474343"/>
              </a:solidFill>
              <a:prstDash val="solid"/>
              <a:miter/>
            </a:ln>
          </p:spPr>
        </p:sp>
        <p:sp>
          <p:nvSpPr>
            <p:cNvPr name="TextBox 40" id="40"/>
            <p:cNvSpPr txBox="true"/>
            <p:nvPr/>
          </p:nvSpPr>
          <p:spPr>
            <a:xfrm>
              <a:off x="0" y="-47625"/>
              <a:ext cx="812800" cy="860425"/>
            </a:xfrm>
            <a:prstGeom prst="rect">
              <a:avLst/>
            </a:prstGeom>
          </p:spPr>
          <p:txBody>
            <a:bodyPr anchor="ctr" rtlCol="false" tIns="50800" lIns="50800" bIns="50800" rIns="50800"/>
            <a:lstStyle/>
            <a:p>
              <a:pPr algn="ctr">
                <a:lnSpc>
                  <a:spcPts val="1960"/>
                </a:lnSpc>
                <a:spcBef>
                  <a:spcPct val="0"/>
                </a:spcBef>
              </a:pPr>
            </a:p>
          </p:txBody>
        </p:sp>
      </p:grpSp>
      <p:sp>
        <p:nvSpPr>
          <p:cNvPr name="Freeform 41" id="41"/>
          <p:cNvSpPr/>
          <p:nvPr/>
        </p:nvSpPr>
        <p:spPr>
          <a:xfrm flipH="false" flipV="false" rot="-10278410">
            <a:off x="6354639" y="2171126"/>
            <a:ext cx="1903947" cy="537865"/>
          </a:xfrm>
          <a:custGeom>
            <a:avLst/>
            <a:gdLst/>
            <a:ahLst/>
            <a:cxnLst/>
            <a:rect r="r" b="b" t="t" l="l"/>
            <a:pathLst>
              <a:path h="537865" w="1903947">
                <a:moveTo>
                  <a:pt x="0" y="0"/>
                </a:moveTo>
                <a:lnTo>
                  <a:pt x="1903947" y="0"/>
                </a:lnTo>
                <a:lnTo>
                  <a:pt x="1903947" y="537865"/>
                </a:lnTo>
                <a:lnTo>
                  <a:pt x="0" y="5378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2" id="42"/>
          <p:cNvSpPr/>
          <p:nvPr/>
        </p:nvSpPr>
        <p:spPr>
          <a:xfrm flipH="true" flipV="false" rot="10310687">
            <a:off x="10283828" y="2161927"/>
            <a:ext cx="1903947" cy="537865"/>
          </a:xfrm>
          <a:custGeom>
            <a:avLst/>
            <a:gdLst/>
            <a:ahLst/>
            <a:cxnLst/>
            <a:rect r="r" b="b" t="t" l="l"/>
            <a:pathLst>
              <a:path h="537865" w="1903947">
                <a:moveTo>
                  <a:pt x="1903948" y="0"/>
                </a:moveTo>
                <a:lnTo>
                  <a:pt x="0" y="0"/>
                </a:lnTo>
                <a:lnTo>
                  <a:pt x="0" y="537865"/>
                </a:lnTo>
                <a:lnTo>
                  <a:pt x="1903948" y="537865"/>
                </a:lnTo>
                <a:lnTo>
                  <a:pt x="190394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3" id="43"/>
          <p:cNvSpPr/>
          <p:nvPr/>
        </p:nvSpPr>
        <p:spPr>
          <a:xfrm flipH="false" flipV="true" rot="10599382">
            <a:off x="6338993" y="9203460"/>
            <a:ext cx="1903947" cy="537865"/>
          </a:xfrm>
          <a:custGeom>
            <a:avLst/>
            <a:gdLst/>
            <a:ahLst/>
            <a:cxnLst/>
            <a:rect r="r" b="b" t="t" l="l"/>
            <a:pathLst>
              <a:path h="537865" w="1903947">
                <a:moveTo>
                  <a:pt x="0" y="537865"/>
                </a:moveTo>
                <a:lnTo>
                  <a:pt x="1903947" y="537865"/>
                </a:lnTo>
                <a:lnTo>
                  <a:pt x="1903947" y="0"/>
                </a:lnTo>
                <a:lnTo>
                  <a:pt x="0" y="0"/>
                </a:lnTo>
                <a:lnTo>
                  <a:pt x="0" y="537865"/>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4" id="44"/>
          <p:cNvSpPr/>
          <p:nvPr/>
        </p:nvSpPr>
        <p:spPr>
          <a:xfrm flipH="true" flipV="true" rot="-10565557">
            <a:off x="10271419" y="9203460"/>
            <a:ext cx="1903947" cy="537865"/>
          </a:xfrm>
          <a:custGeom>
            <a:avLst/>
            <a:gdLst/>
            <a:ahLst/>
            <a:cxnLst/>
            <a:rect r="r" b="b" t="t" l="l"/>
            <a:pathLst>
              <a:path h="537865" w="1903947">
                <a:moveTo>
                  <a:pt x="1903947" y="537865"/>
                </a:moveTo>
                <a:lnTo>
                  <a:pt x="0" y="537865"/>
                </a:lnTo>
                <a:lnTo>
                  <a:pt x="0" y="0"/>
                </a:lnTo>
                <a:lnTo>
                  <a:pt x="1903947" y="0"/>
                </a:lnTo>
                <a:lnTo>
                  <a:pt x="1903947" y="537865"/>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5" id="45"/>
          <p:cNvSpPr/>
          <p:nvPr/>
        </p:nvSpPr>
        <p:spPr>
          <a:xfrm flipH="false" flipV="false" rot="0">
            <a:off x="11350473" y="5893235"/>
            <a:ext cx="997469" cy="403975"/>
          </a:xfrm>
          <a:custGeom>
            <a:avLst/>
            <a:gdLst/>
            <a:ahLst/>
            <a:cxnLst/>
            <a:rect r="r" b="b" t="t" l="l"/>
            <a:pathLst>
              <a:path h="403975" w="997469">
                <a:moveTo>
                  <a:pt x="0" y="0"/>
                </a:moveTo>
                <a:lnTo>
                  <a:pt x="997468" y="0"/>
                </a:lnTo>
                <a:lnTo>
                  <a:pt x="997468" y="403974"/>
                </a:lnTo>
                <a:lnTo>
                  <a:pt x="0" y="4039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46" id="46"/>
          <p:cNvSpPr txBox="true"/>
          <p:nvPr/>
        </p:nvSpPr>
        <p:spPr>
          <a:xfrm rot="0">
            <a:off x="7610728" y="3251534"/>
            <a:ext cx="1104925" cy="1180371"/>
          </a:xfrm>
          <a:prstGeom prst="rect">
            <a:avLst/>
          </a:prstGeom>
        </p:spPr>
        <p:txBody>
          <a:bodyPr anchor="t" rtlCol="false" tIns="0" lIns="0" bIns="0" rIns="0">
            <a:spAutoFit/>
          </a:bodyPr>
          <a:lstStyle/>
          <a:p>
            <a:pPr algn="ctr">
              <a:lnSpc>
                <a:spcPts val="9743"/>
              </a:lnSpc>
            </a:pPr>
            <a:r>
              <a:rPr lang="en-US" sz="6959">
                <a:solidFill>
                  <a:srgbClr val="FDFEFF"/>
                </a:solidFill>
                <a:latin typeface="Vazir"/>
                <a:ea typeface="Vazir"/>
                <a:cs typeface="Vazir"/>
                <a:sym typeface="Vazir"/>
              </a:rPr>
              <a:t>P</a:t>
            </a:r>
          </a:p>
        </p:txBody>
      </p:sp>
      <p:sp>
        <p:nvSpPr>
          <p:cNvPr name="TextBox 47" id="47"/>
          <p:cNvSpPr txBox="true"/>
          <p:nvPr/>
        </p:nvSpPr>
        <p:spPr>
          <a:xfrm rot="0">
            <a:off x="9702843" y="3251534"/>
            <a:ext cx="1104925" cy="1180371"/>
          </a:xfrm>
          <a:prstGeom prst="rect">
            <a:avLst/>
          </a:prstGeom>
        </p:spPr>
        <p:txBody>
          <a:bodyPr anchor="t" rtlCol="false" tIns="0" lIns="0" bIns="0" rIns="0">
            <a:spAutoFit/>
          </a:bodyPr>
          <a:lstStyle/>
          <a:p>
            <a:pPr algn="ctr">
              <a:lnSpc>
                <a:spcPts val="9743"/>
              </a:lnSpc>
            </a:pPr>
            <a:r>
              <a:rPr lang="en-US" sz="6959">
                <a:solidFill>
                  <a:srgbClr val="FDFEFF"/>
                </a:solidFill>
                <a:latin typeface="Vazir"/>
                <a:ea typeface="Vazir"/>
                <a:cs typeface="Vazir"/>
                <a:sym typeface="Vazir"/>
              </a:rPr>
              <a:t>E</a:t>
            </a:r>
          </a:p>
        </p:txBody>
      </p:sp>
      <p:sp>
        <p:nvSpPr>
          <p:cNvPr name="TextBox 48" id="48"/>
          <p:cNvSpPr txBox="true"/>
          <p:nvPr/>
        </p:nvSpPr>
        <p:spPr>
          <a:xfrm rot="0">
            <a:off x="7610728" y="5332025"/>
            <a:ext cx="1104925" cy="1180371"/>
          </a:xfrm>
          <a:prstGeom prst="rect">
            <a:avLst/>
          </a:prstGeom>
        </p:spPr>
        <p:txBody>
          <a:bodyPr anchor="t" rtlCol="false" tIns="0" lIns="0" bIns="0" rIns="0">
            <a:spAutoFit/>
          </a:bodyPr>
          <a:lstStyle/>
          <a:p>
            <a:pPr algn="ctr">
              <a:lnSpc>
                <a:spcPts val="9743"/>
              </a:lnSpc>
            </a:pPr>
            <a:r>
              <a:rPr lang="en-US" sz="6959">
                <a:solidFill>
                  <a:srgbClr val="FDFEFF"/>
                </a:solidFill>
                <a:latin typeface="Vazir"/>
                <a:ea typeface="Vazir"/>
                <a:cs typeface="Vazir"/>
                <a:sym typeface="Vazir"/>
              </a:rPr>
              <a:t>S</a:t>
            </a:r>
          </a:p>
        </p:txBody>
      </p:sp>
      <p:sp>
        <p:nvSpPr>
          <p:cNvPr name="TextBox 49" id="49"/>
          <p:cNvSpPr txBox="true"/>
          <p:nvPr/>
        </p:nvSpPr>
        <p:spPr>
          <a:xfrm rot="0">
            <a:off x="9702843" y="5332025"/>
            <a:ext cx="1104925" cy="1180371"/>
          </a:xfrm>
          <a:prstGeom prst="rect">
            <a:avLst/>
          </a:prstGeom>
        </p:spPr>
        <p:txBody>
          <a:bodyPr anchor="t" rtlCol="false" tIns="0" lIns="0" bIns="0" rIns="0">
            <a:spAutoFit/>
          </a:bodyPr>
          <a:lstStyle/>
          <a:p>
            <a:pPr algn="ctr">
              <a:lnSpc>
                <a:spcPts val="9743"/>
              </a:lnSpc>
            </a:pPr>
            <a:r>
              <a:rPr lang="en-US" sz="6959">
                <a:solidFill>
                  <a:srgbClr val="FDFEFF"/>
                </a:solidFill>
                <a:latin typeface="Vazir"/>
                <a:ea typeface="Vazir"/>
                <a:cs typeface="Vazir"/>
                <a:sym typeface="Vazir"/>
              </a:rPr>
              <a:t>T</a:t>
            </a:r>
          </a:p>
        </p:txBody>
      </p:sp>
      <p:sp>
        <p:nvSpPr>
          <p:cNvPr name="TextBox 50" id="50"/>
          <p:cNvSpPr txBox="true"/>
          <p:nvPr/>
        </p:nvSpPr>
        <p:spPr>
          <a:xfrm rot="0">
            <a:off x="7610728" y="7417714"/>
            <a:ext cx="1104925" cy="1180371"/>
          </a:xfrm>
          <a:prstGeom prst="rect">
            <a:avLst/>
          </a:prstGeom>
        </p:spPr>
        <p:txBody>
          <a:bodyPr anchor="t" rtlCol="false" tIns="0" lIns="0" bIns="0" rIns="0">
            <a:spAutoFit/>
          </a:bodyPr>
          <a:lstStyle/>
          <a:p>
            <a:pPr algn="ctr">
              <a:lnSpc>
                <a:spcPts val="9743"/>
              </a:lnSpc>
            </a:pPr>
            <a:r>
              <a:rPr lang="en-US" sz="6959">
                <a:solidFill>
                  <a:srgbClr val="FDFEFF"/>
                </a:solidFill>
                <a:latin typeface="Vazir"/>
                <a:ea typeface="Vazir"/>
                <a:cs typeface="Vazir"/>
                <a:sym typeface="Vazir"/>
              </a:rPr>
              <a:t>E</a:t>
            </a:r>
          </a:p>
        </p:txBody>
      </p:sp>
      <p:sp>
        <p:nvSpPr>
          <p:cNvPr name="TextBox 51" id="51"/>
          <p:cNvSpPr txBox="true"/>
          <p:nvPr/>
        </p:nvSpPr>
        <p:spPr>
          <a:xfrm rot="0">
            <a:off x="9702843" y="7417714"/>
            <a:ext cx="1104925" cy="1180371"/>
          </a:xfrm>
          <a:prstGeom prst="rect">
            <a:avLst/>
          </a:prstGeom>
        </p:spPr>
        <p:txBody>
          <a:bodyPr anchor="t" rtlCol="false" tIns="0" lIns="0" bIns="0" rIns="0">
            <a:spAutoFit/>
          </a:bodyPr>
          <a:lstStyle/>
          <a:p>
            <a:pPr algn="ctr">
              <a:lnSpc>
                <a:spcPts val="9743"/>
              </a:lnSpc>
            </a:pPr>
            <a:r>
              <a:rPr lang="en-US" sz="6959">
                <a:solidFill>
                  <a:srgbClr val="FDFEFF"/>
                </a:solidFill>
                <a:latin typeface="Vazir"/>
                <a:ea typeface="Vazir"/>
                <a:cs typeface="Vazir"/>
                <a:sym typeface="Vazir"/>
              </a:rPr>
              <a:t>L</a:t>
            </a:r>
          </a:p>
        </p:txBody>
      </p:sp>
      <p:sp>
        <p:nvSpPr>
          <p:cNvPr name="Freeform 52" id="52"/>
          <p:cNvSpPr/>
          <p:nvPr/>
        </p:nvSpPr>
        <p:spPr>
          <a:xfrm flipH="true" flipV="false" rot="0">
            <a:off x="6082621" y="5786898"/>
            <a:ext cx="997469" cy="403975"/>
          </a:xfrm>
          <a:custGeom>
            <a:avLst/>
            <a:gdLst/>
            <a:ahLst/>
            <a:cxnLst/>
            <a:rect r="r" b="b" t="t" l="l"/>
            <a:pathLst>
              <a:path h="403975" w="997469">
                <a:moveTo>
                  <a:pt x="997468" y="0"/>
                </a:moveTo>
                <a:lnTo>
                  <a:pt x="0" y="0"/>
                </a:lnTo>
                <a:lnTo>
                  <a:pt x="0" y="403975"/>
                </a:lnTo>
                <a:lnTo>
                  <a:pt x="997468" y="403975"/>
                </a:lnTo>
                <a:lnTo>
                  <a:pt x="99746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3" id="53"/>
          <p:cNvSpPr txBox="true"/>
          <p:nvPr/>
        </p:nvSpPr>
        <p:spPr>
          <a:xfrm rot="0">
            <a:off x="13372384" y="1528144"/>
            <a:ext cx="1942031" cy="331206"/>
          </a:xfrm>
          <a:prstGeom prst="rect">
            <a:avLst/>
          </a:prstGeom>
        </p:spPr>
        <p:txBody>
          <a:bodyPr anchor="t" rtlCol="false" tIns="0" lIns="0" bIns="0" rIns="0">
            <a:spAutoFit/>
          </a:bodyPr>
          <a:lstStyle/>
          <a:p>
            <a:pPr algn="ctr">
              <a:lnSpc>
                <a:spcPts val="2378"/>
              </a:lnSpc>
            </a:pPr>
            <a:r>
              <a:rPr lang="en-US" b="true" sz="2378">
                <a:solidFill>
                  <a:srgbClr val="FFFCF2"/>
                </a:solidFill>
                <a:latin typeface="Poppins Bold"/>
                <a:ea typeface="Poppins Bold"/>
                <a:cs typeface="Poppins Bold"/>
                <a:sym typeface="Poppins Bold"/>
              </a:rPr>
              <a:t>Economy</a:t>
            </a:r>
          </a:p>
        </p:txBody>
      </p:sp>
      <p:sp>
        <p:nvSpPr>
          <p:cNvPr name="TextBox 54" id="54"/>
          <p:cNvSpPr txBox="true"/>
          <p:nvPr/>
        </p:nvSpPr>
        <p:spPr>
          <a:xfrm rot="0">
            <a:off x="2898342" y="4489128"/>
            <a:ext cx="1942031" cy="331206"/>
          </a:xfrm>
          <a:prstGeom prst="rect">
            <a:avLst/>
          </a:prstGeom>
        </p:spPr>
        <p:txBody>
          <a:bodyPr anchor="t" rtlCol="false" tIns="0" lIns="0" bIns="0" rIns="0">
            <a:spAutoFit/>
          </a:bodyPr>
          <a:lstStyle/>
          <a:p>
            <a:pPr algn="ctr">
              <a:lnSpc>
                <a:spcPts val="2378"/>
              </a:lnSpc>
            </a:pPr>
            <a:r>
              <a:rPr lang="en-US" b="true" sz="2378">
                <a:solidFill>
                  <a:srgbClr val="FFFCF2"/>
                </a:solidFill>
                <a:latin typeface="Poppins Bold"/>
                <a:ea typeface="Poppins Bold"/>
                <a:cs typeface="Poppins Bold"/>
                <a:sym typeface="Poppins Bold"/>
              </a:rPr>
              <a:t>Society</a:t>
            </a:r>
          </a:p>
        </p:txBody>
      </p:sp>
      <p:sp>
        <p:nvSpPr>
          <p:cNvPr name="TextBox 55" id="55"/>
          <p:cNvSpPr txBox="true"/>
          <p:nvPr/>
        </p:nvSpPr>
        <p:spPr>
          <a:xfrm rot="0">
            <a:off x="13187438" y="4401467"/>
            <a:ext cx="2251360" cy="331206"/>
          </a:xfrm>
          <a:prstGeom prst="rect">
            <a:avLst/>
          </a:prstGeom>
        </p:spPr>
        <p:txBody>
          <a:bodyPr anchor="t" rtlCol="false" tIns="0" lIns="0" bIns="0" rIns="0">
            <a:spAutoFit/>
          </a:bodyPr>
          <a:lstStyle/>
          <a:p>
            <a:pPr algn="ctr">
              <a:lnSpc>
                <a:spcPts val="2378"/>
              </a:lnSpc>
            </a:pPr>
            <a:r>
              <a:rPr lang="en-US" b="true" sz="2378">
                <a:solidFill>
                  <a:srgbClr val="FFFCF2"/>
                </a:solidFill>
                <a:latin typeface="Poppins Bold"/>
                <a:ea typeface="Poppins Bold"/>
                <a:cs typeface="Poppins Bold"/>
                <a:sym typeface="Poppins Bold"/>
              </a:rPr>
              <a:t>Technology</a:t>
            </a:r>
          </a:p>
        </p:txBody>
      </p:sp>
      <p:sp>
        <p:nvSpPr>
          <p:cNvPr name="TextBox 56" id="56"/>
          <p:cNvSpPr txBox="true"/>
          <p:nvPr/>
        </p:nvSpPr>
        <p:spPr>
          <a:xfrm rot="0">
            <a:off x="2845954" y="7422183"/>
            <a:ext cx="2046807" cy="331206"/>
          </a:xfrm>
          <a:prstGeom prst="rect">
            <a:avLst/>
          </a:prstGeom>
        </p:spPr>
        <p:txBody>
          <a:bodyPr anchor="t" rtlCol="false" tIns="0" lIns="0" bIns="0" rIns="0">
            <a:spAutoFit/>
          </a:bodyPr>
          <a:lstStyle/>
          <a:p>
            <a:pPr algn="ctr">
              <a:lnSpc>
                <a:spcPts val="2378"/>
              </a:lnSpc>
            </a:pPr>
            <a:r>
              <a:rPr lang="en-US" b="true" sz="2378">
                <a:solidFill>
                  <a:srgbClr val="FFFCF2"/>
                </a:solidFill>
                <a:latin typeface="Poppins Bold"/>
                <a:ea typeface="Poppins Bold"/>
                <a:cs typeface="Poppins Bold"/>
                <a:sym typeface="Poppins Bold"/>
              </a:rPr>
              <a:t>Environment</a:t>
            </a:r>
          </a:p>
        </p:txBody>
      </p:sp>
      <p:sp>
        <p:nvSpPr>
          <p:cNvPr name="TextBox 57" id="57"/>
          <p:cNvSpPr txBox="true"/>
          <p:nvPr/>
        </p:nvSpPr>
        <p:spPr>
          <a:xfrm rot="0">
            <a:off x="13391990" y="7394986"/>
            <a:ext cx="1842255" cy="331206"/>
          </a:xfrm>
          <a:prstGeom prst="rect">
            <a:avLst/>
          </a:prstGeom>
        </p:spPr>
        <p:txBody>
          <a:bodyPr anchor="t" rtlCol="false" tIns="0" lIns="0" bIns="0" rIns="0">
            <a:spAutoFit/>
          </a:bodyPr>
          <a:lstStyle/>
          <a:p>
            <a:pPr algn="ctr">
              <a:lnSpc>
                <a:spcPts val="2378"/>
              </a:lnSpc>
            </a:pPr>
            <a:r>
              <a:rPr lang="en-US" b="true" sz="2378">
                <a:solidFill>
                  <a:srgbClr val="FFFCF2"/>
                </a:solidFill>
                <a:latin typeface="Poppins Bold"/>
                <a:ea typeface="Poppins Bold"/>
                <a:cs typeface="Poppins Bold"/>
                <a:sym typeface="Poppins Bold"/>
              </a:rPr>
              <a:t>Legal</a:t>
            </a:r>
          </a:p>
        </p:txBody>
      </p:sp>
      <p:sp>
        <p:nvSpPr>
          <p:cNvPr name="TextBox 58" id="58"/>
          <p:cNvSpPr txBox="true"/>
          <p:nvPr/>
        </p:nvSpPr>
        <p:spPr>
          <a:xfrm rot="0">
            <a:off x="2898342" y="1589501"/>
            <a:ext cx="1942031" cy="331206"/>
          </a:xfrm>
          <a:prstGeom prst="rect">
            <a:avLst/>
          </a:prstGeom>
        </p:spPr>
        <p:txBody>
          <a:bodyPr anchor="t" rtlCol="false" tIns="0" lIns="0" bIns="0" rIns="0">
            <a:spAutoFit/>
          </a:bodyPr>
          <a:lstStyle/>
          <a:p>
            <a:pPr algn="ctr">
              <a:lnSpc>
                <a:spcPts val="2378"/>
              </a:lnSpc>
            </a:pPr>
            <a:r>
              <a:rPr lang="en-US" b="true" sz="2378">
                <a:solidFill>
                  <a:srgbClr val="FFFCF2"/>
                </a:solidFill>
                <a:latin typeface="Poppins Bold"/>
                <a:ea typeface="Poppins Bold"/>
                <a:cs typeface="Poppins Bold"/>
                <a:sym typeface="Poppins Bold"/>
              </a:rPr>
              <a:t>Politics</a:t>
            </a:r>
          </a:p>
        </p:txBody>
      </p:sp>
      <p:sp>
        <p:nvSpPr>
          <p:cNvPr name="TextBox 59" id="59"/>
          <p:cNvSpPr txBox="true"/>
          <p:nvPr/>
        </p:nvSpPr>
        <p:spPr>
          <a:xfrm rot="0">
            <a:off x="12458493" y="1921324"/>
            <a:ext cx="3727223" cy="1868306"/>
          </a:xfrm>
          <a:prstGeom prst="rect">
            <a:avLst/>
          </a:prstGeom>
        </p:spPr>
        <p:txBody>
          <a:bodyPr anchor="t" rtlCol="false" tIns="0" lIns="0" bIns="0" rIns="0">
            <a:spAutoFit/>
          </a:bodyPr>
          <a:lstStyle/>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وضع مالی مردم</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نرخ تولید ناخالص داخلی</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نرخ تورم و نرخ ارز</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توزیع درآمد</a:t>
            </a:r>
          </a:p>
        </p:txBody>
      </p:sp>
      <p:sp>
        <p:nvSpPr>
          <p:cNvPr name="TextBox 60" id="60"/>
          <p:cNvSpPr txBox="true"/>
          <p:nvPr/>
        </p:nvSpPr>
        <p:spPr>
          <a:xfrm rot="0">
            <a:off x="2005746" y="1988744"/>
            <a:ext cx="3727223" cy="1868306"/>
          </a:xfrm>
          <a:prstGeom prst="rect">
            <a:avLst/>
          </a:prstGeom>
        </p:spPr>
        <p:txBody>
          <a:bodyPr anchor="t" rtlCol="false" tIns="0" lIns="0" bIns="0" rIns="0">
            <a:spAutoFit/>
          </a:bodyPr>
          <a:lstStyle/>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تغییر دولت یا سیاست‌ها</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جنگ و قطعی اینترنت </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تحریم یا محدودیت داخلی</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سیاست‌های مالیاتی و تجاری</a:t>
            </a:r>
          </a:p>
        </p:txBody>
      </p:sp>
      <p:sp>
        <p:nvSpPr>
          <p:cNvPr name="TextBox 61" id="61"/>
          <p:cNvSpPr txBox="true"/>
          <p:nvPr/>
        </p:nvSpPr>
        <p:spPr>
          <a:xfrm rot="0">
            <a:off x="12479788" y="4842619"/>
            <a:ext cx="3727223" cy="1868306"/>
          </a:xfrm>
          <a:prstGeom prst="rect">
            <a:avLst/>
          </a:prstGeom>
        </p:spPr>
        <p:txBody>
          <a:bodyPr anchor="t" rtlCol="false" tIns="0" lIns="0" bIns="0" rIns="0">
            <a:spAutoFit/>
          </a:bodyPr>
          <a:lstStyle/>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پیشرفت‌های حوزه فناوری</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هوش مصنوعی</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زیرساخت‌های اینترنتی</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زیرساخت‌های ارتباطی</a:t>
            </a:r>
          </a:p>
        </p:txBody>
      </p:sp>
      <p:sp>
        <p:nvSpPr>
          <p:cNvPr name="TextBox 62" id="62"/>
          <p:cNvSpPr txBox="true"/>
          <p:nvPr/>
        </p:nvSpPr>
        <p:spPr>
          <a:xfrm rot="0">
            <a:off x="12479788" y="7831982"/>
            <a:ext cx="3727223" cy="1868306"/>
          </a:xfrm>
          <a:prstGeom prst="rect">
            <a:avLst/>
          </a:prstGeom>
        </p:spPr>
        <p:txBody>
          <a:bodyPr anchor="t" rtlCol="false" tIns="0" lIns="0" bIns="0" rIns="0">
            <a:spAutoFit/>
          </a:bodyPr>
          <a:lstStyle/>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قوانین بازرگانی</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قوانین وزارت کار</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قوانین سازمان نظام صنفی رایانه‌ای کشور</a:t>
            </a:r>
          </a:p>
        </p:txBody>
      </p:sp>
      <p:sp>
        <p:nvSpPr>
          <p:cNvPr name="TextBox 63" id="63"/>
          <p:cNvSpPr txBox="true"/>
          <p:nvPr/>
        </p:nvSpPr>
        <p:spPr>
          <a:xfrm rot="0">
            <a:off x="2005746" y="4887009"/>
            <a:ext cx="3727223" cy="1868306"/>
          </a:xfrm>
          <a:prstGeom prst="rect">
            <a:avLst/>
          </a:prstGeom>
        </p:spPr>
        <p:txBody>
          <a:bodyPr anchor="t" rtlCol="false" tIns="0" lIns="0" bIns="0" rIns="0">
            <a:spAutoFit/>
          </a:bodyPr>
          <a:lstStyle/>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عادات خرید مردم</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سبک زندگی مردم</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اخلاقیات و ارزش‌ها</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فرهنگ جامعه</a:t>
            </a:r>
          </a:p>
        </p:txBody>
      </p:sp>
      <p:sp>
        <p:nvSpPr>
          <p:cNvPr name="TextBox 64" id="64"/>
          <p:cNvSpPr txBox="true"/>
          <p:nvPr/>
        </p:nvSpPr>
        <p:spPr>
          <a:xfrm rot="0">
            <a:off x="1915199" y="7810539"/>
            <a:ext cx="3727223" cy="1868306"/>
          </a:xfrm>
          <a:prstGeom prst="rect">
            <a:avLst/>
          </a:prstGeom>
        </p:spPr>
        <p:txBody>
          <a:bodyPr anchor="t" rtlCol="false" tIns="0" lIns="0" bIns="0" rIns="0">
            <a:spAutoFit/>
          </a:bodyPr>
          <a:lstStyle/>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آلودگی هوا و تغییرات اقلیمی</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کمبود منابع</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بلایای طبیعی</a:t>
            </a:r>
          </a:p>
          <a:p>
            <a:pPr algn="r" rtl="true" marL="437991" indent="-218995" lvl="1">
              <a:lnSpc>
                <a:spcPts val="3773"/>
              </a:lnSpc>
              <a:buFont typeface="Arial"/>
              <a:buChar char="•"/>
            </a:pPr>
            <a:r>
              <a:rPr lang="ar-EG" b="true" sz="2028">
                <a:solidFill>
                  <a:srgbClr val="FFFFFF"/>
                </a:solidFill>
                <a:latin typeface="Vazir Bold"/>
                <a:ea typeface="Vazir Bold"/>
                <a:cs typeface="Vazir Bold"/>
                <a:sym typeface="Vazir Bold"/>
                <a:rtl val="true"/>
              </a:rPr>
              <a:t>انرژی سبز</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grpSp>
        <p:nvGrpSpPr>
          <p:cNvPr name="Group 2" id="2"/>
          <p:cNvGrpSpPr/>
          <p:nvPr/>
        </p:nvGrpSpPr>
        <p:grpSpPr>
          <a:xfrm rot="0">
            <a:off x="855718" y="2663081"/>
            <a:ext cx="8013871" cy="6377941"/>
            <a:chOff x="0" y="0"/>
            <a:chExt cx="12948967" cy="10305599"/>
          </a:xfrm>
        </p:grpSpPr>
        <p:sp>
          <p:nvSpPr>
            <p:cNvPr name="Freeform 3" id="3"/>
            <p:cNvSpPr/>
            <p:nvPr/>
          </p:nvSpPr>
          <p:spPr>
            <a:xfrm flipH="false" flipV="false" rot="0">
              <a:off x="57150" y="58420"/>
              <a:ext cx="12879117" cy="10234479"/>
            </a:xfrm>
            <a:custGeom>
              <a:avLst/>
              <a:gdLst/>
              <a:ahLst/>
              <a:cxnLst/>
              <a:rect r="r" b="b" t="t" l="l"/>
              <a:pathLst>
                <a:path h="10234479" w="12879117">
                  <a:moveTo>
                    <a:pt x="12794027" y="10203999"/>
                  </a:moveTo>
                  <a:lnTo>
                    <a:pt x="0" y="10203999"/>
                  </a:lnTo>
                  <a:cubicBezTo>
                    <a:pt x="5080" y="10221779"/>
                    <a:pt x="21590" y="10234479"/>
                    <a:pt x="40640" y="10234479"/>
                  </a:cubicBezTo>
                  <a:lnTo>
                    <a:pt x="12835937" y="10234479"/>
                  </a:lnTo>
                  <a:cubicBezTo>
                    <a:pt x="12860067" y="10234479"/>
                    <a:pt x="12879117" y="10215429"/>
                    <a:pt x="12879117" y="10191299"/>
                  </a:cubicBezTo>
                  <a:lnTo>
                    <a:pt x="12879117" y="40640"/>
                  </a:lnTo>
                  <a:cubicBezTo>
                    <a:pt x="12879117" y="21590"/>
                    <a:pt x="12866417" y="6350"/>
                    <a:pt x="12849907" y="0"/>
                  </a:cubicBezTo>
                  <a:lnTo>
                    <a:pt x="12849907" y="10148119"/>
                  </a:lnTo>
                  <a:cubicBezTo>
                    <a:pt x="12849907" y="10178599"/>
                    <a:pt x="12824507" y="10203999"/>
                    <a:pt x="12794027" y="10203999"/>
                  </a:cubicBezTo>
                  <a:close/>
                </a:path>
              </a:pathLst>
            </a:custGeom>
            <a:solidFill>
              <a:srgbClr val="000000"/>
            </a:solidFill>
          </p:spPr>
        </p:sp>
        <p:sp>
          <p:nvSpPr>
            <p:cNvPr name="Freeform 4" id="4"/>
            <p:cNvSpPr/>
            <p:nvPr/>
          </p:nvSpPr>
          <p:spPr>
            <a:xfrm flipH="false" flipV="false" rot="0">
              <a:off x="12700" y="12700"/>
              <a:ext cx="12881657" cy="10237019"/>
            </a:xfrm>
            <a:custGeom>
              <a:avLst/>
              <a:gdLst/>
              <a:ahLst/>
              <a:cxnLst/>
              <a:rect r="r" b="b" t="t" l="l"/>
              <a:pathLst>
                <a:path h="10237019" w="12881657">
                  <a:moveTo>
                    <a:pt x="43180" y="10237019"/>
                  </a:moveTo>
                  <a:lnTo>
                    <a:pt x="12838477" y="10237019"/>
                  </a:lnTo>
                  <a:cubicBezTo>
                    <a:pt x="12862607" y="10237019"/>
                    <a:pt x="12881657" y="10217969"/>
                    <a:pt x="12881657" y="10193839"/>
                  </a:cubicBezTo>
                  <a:lnTo>
                    <a:pt x="12881657" y="43180"/>
                  </a:lnTo>
                  <a:cubicBezTo>
                    <a:pt x="12881657" y="19050"/>
                    <a:pt x="12862607" y="0"/>
                    <a:pt x="12838477" y="0"/>
                  </a:cubicBezTo>
                  <a:lnTo>
                    <a:pt x="43180" y="0"/>
                  </a:lnTo>
                  <a:cubicBezTo>
                    <a:pt x="19050" y="0"/>
                    <a:pt x="0" y="19050"/>
                    <a:pt x="0" y="43180"/>
                  </a:cubicBezTo>
                  <a:lnTo>
                    <a:pt x="0" y="10193839"/>
                  </a:lnTo>
                  <a:cubicBezTo>
                    <a:pt x="0" y="10217969"/>
                    <a:pt x="19050" y="10237019"/>
                    <a:pt x="43180" y="10237019"/>
                  </a:cubicBezTo>
                  <a:close/>
                </a:path>
              </a:pathLst>
            </a:custGeom>
            <a:solidFill>
              <a:srgbClr val="F8F8F8"/>
            </a:solidFill>
          </p:spPr>
        </p:sp>
        <p:sp>
          <p:nvSpPr>
            <p:cNvPr name="Freeform 5" id="5"/>
            <p:cNvSpPr/>
            <p:nvPr/>
          </p:nvSpPr>
          <p:spPr>
            <a:xfrm flipH="false" flipV="false" rot="0">
              <a:off x="0" y="0"/>
              <a:ext cx="12948967" cy="10305599"/>
            </a:xfrm>
            <a:custGeom>
              <a:avLst/>
              <a:gdLst/>
              <a:ahLst/>
              <a:cxnLst/>
              <a:rect r="r" b="b" t="t" l="l"/>
              <a:pathLst>
                <a:path h="10305599" w="12948967">
                  <a:moveTo>
                    <a:pt x="12905787" y="44450"/>
                  </a:moveTo>
                  <a:cubicBezTo>
                    <a:pt x="12900707" y="19050"/>
                    <a:pt x="12877847" y="0"/>
                    <a:pt x="12851177" y="0"/>
                  </a:cubicBezTo>
                  <a:lnTo>
                    <a:pt x="55880" y="0"/>
                  </a:lnTo>
                  <a:cubicBezTo>
                    <a:pt x="25400" y="0"/>
                    <a:pt x="0" y="25400"/>
                    <a:pt x="0" y="55880"/>
                  </a:cubicBezTo>
                  <a:lnTo>
                    <a:pt x="0" y="10206539"/>
                  </a:lnTo>
                  <a:cubicBezTo>
                    <a:pt x="0" y="10233209"/>
                    <a:pt x="17780" y="10254799"/>
                    <a:pt x="43180" y="10261149"/>
                  </a:cubicBezTo>
                  <a:cubicBezTo>
                    <a:pt x="48260" y="10286549"/>
                    <a:pt x="71120" y="10305599"/>
                    <a:pt x="97790" y="10305599"/>
                  </a:cubicBezTo>
                  <a:lnTo>
                    <a:pt x="12893087" y="10305599"/>
                  </a:lnTo>
                  <a:cubicBezTo>
                    <a:pt x="12923567" y="10305599"/>
                    <a:pt x="12948967" y="10280199"/>
                    <a:pt x="12948967" y="10249719"/>
                  </a:cubicBezTo>
                  <a:lnTo>
                    <a:pt x="12948967" y="99060"/>
                  </a:lnTo>
                  <a:cubicBezTo>
                    <a:pt x="12948967" y="72390"/>
                    <a:pt x="12931187" y="50800"/>
                    <a:pt x="12905787" y="44450"/>
                  </a:cubicBezTo>
                  <a:close/>
                  <a:moveTo>
                    <a:pt x="12700" y="10206539"/>
                  </a:moveTo>
                  <a:lnTo>
                    <a:pt x="12700" y="55880"/>
                  </a:lnTo>
                  <a:cubicBezTo>
                    <a:pt x="12700" y="31750"/>
                    <a:pt x="31750" y="12700"/>
                    <a:pt x="55880" y="12700"/>
                  </a:cubicBezTo>
                  <a:lnTo>
                    <a:pt x="12851177" y="12700"/>
                  </a:lnTo>
                  <a:cubicBezTo>
                    <a:pt x="12875307" y="12700"/>
                    <a:pt x="12894357" y="31750"/>
                    <a:pt x="12894357" y="55880"/>
                  </a:cubicBezTo>
                  <a:lnTo>
                    <a:pt x="12894357" y="10206539"/>
                  </a:lnTo>
                  <a:cubicBezTo>
                    <a:pt x="12894357" y="10230669"/>
                    <a:pt x="12875307" y="10249719"/>
                    <a:pt x="12851177" y="10249719"/>
                  </a:cubicBezTo>
                  <a:lnTo>
                    <a:pt x="55880" y="10249719"/>
                  </a:lnTo>
                  <a:cubicBezTo>
                    <a:pt x="31750" y="10249719"/>
                    <a:pt x="12700" y="10230669"/>
                    <a:pt x="12700" y="10206539"/>
                  </a:cubicBezTo>
                  <a:close/>
                  <a:moveTo>
                    <a:pt x="12936267" y="10249719"/>
                  </a:moveTo>
                  <a:cubicBezTo>
                    <a:pt x="12936267" y="10273849"/>
                    <a:pt x="12917217" y="10292899"/>
                    <a:pt x="12893087" y="10292899"/>
                  </a:cubicBezTo>
                  <a:lnTo>
                    <a:pt x="97790" y="10292899"/>
                  </a:lnTo>
                  <a:cubicBezTo>
                    <a:pt x="78740" y="10292899"/>
                    <a:pt x="62230" y="10280199"/>
                    <a:pt x="57150" y="10262419"/>
                  </a:cubicBezTo>
                  <a:lnTo>
                    <a:pt x="12851177" y="10262419"/>
                  </a:lnTo>
                  <a:cubicBezTo>
                    <a:pt x="12881657" y="10262419"/>
                    <a:pt x="12907057" y="10237019"/>
                    <a:pt x="12907057" y="10206539"/>
                  </a:cubicBezTo>
                  <a:lnTo>
                    <a:pt x="12907057" y="58420"/>
                  </a:lnTo>
                  <a:cubicBezTo>
                    <a:pt x="12923567" y="64770"/>
                    <a:pt x="12936267" y="80010"/>
                    <a:pt x="12936267" y="99060"/>
                  </a:cubicBezTo>
                  <a:lnTo>
                    <a:pt x="12936267" y="10249719"/>
                  </a:lnTo>
                  <a:close/>
                </a:path>
              </a:pathLst>
            </a:custGeom>
            <a:solidFill>
              <a:srgbClr val="000000"/>
            </a:solidFill>
          </p:spPr>
        </p:sp>
      </p:grpSp>
      <p:grpSp>
        <p:nvGrpSpPr>
          <p:cNvPr name="Group 6" id="6"/>
          <p:cNvGrpSpPr/>
          <p:nvPr/>
        </p:nvGrpSpPr>
        <p:grpSpPr>
          <a:xfrm rot="0">
            <a:off x="855718" y="1983398"/>
            <a:ext cx="6100758" cy="679683"/>
            <a:chOff x="0" y="0"/>
            <a:chExt cx="13038520" cy="1452617"/>
          </a:xfrm>
        </p:grpSpPr>
        <p:sp>
          <p:nvSpPr>
            <p:cNvPr name="Freeform 7" id="7"/>
            <p:cNvSpPr/>
            <p:nvPr/>
          </p:nvSpPr>
          <p:spPr>
            <a:xfrm flipH="false" flipV="false" rot="0">
              <a:off x="57150" y="58420"/>
              <a:ext cx="12968670" cy="1381497"/>
            </a:xfrm>
            <a:custGeom>
              <a:avLst/>
              <a:gdLst/>
              <a:ahLst/>
              <a:cxnLst/>
              <a:rect r="r" b="b" t="t" l="l"/>
              <a:pathLst>
                <a:path h="1381497" w="12968670">
                  <a:moveTo>
                    <a:pt x="12883580" y="1351017"/>
                  </a:moveTo>
                  <a:lnTo>
                    <a:pt x="0" y="1351017"/>
                  </a:lnTo>
                  <a:cubicBezTo>
                    <a:pt x="5080" y="1368797"/>
                    <a:pt x="21590" y="1381497"/>
                    <a:pt x="40640" y="1381497"/>
                  </a:cubicBezTo>
                  <a:lnTo>
                    <a:pt x="12925490" y="1381497"/>
                  </a:lnTo>
                  <a:cubicBezTo>
                    <a:pt x="12949620" y="1381497"/>
                    <a:pt x="12968670" y="1362447"/>
                    <a:pt x="12968670" y="1338317"/>
                  </a:cubicBezTo>
                  <a:lnTo>
                    <a:pt x="12968670" y="40640"/>
                  </a:lnTo>
                  <a:cubicBezTo>
                    <a:pt x="12968670" y="21590"/>
                    <a:pt x="12955970" y="6350"/>
                    <a:pt x="12939460" y="0"/>
                  </a:cubicBezTo>
                  <a:lnTo>
                    <a:pt x="12939460" y="1295137"/>
                  </a:lnTo>
                  <a:cubicBezTo>
                    <a:pt x="12939460" y="1325617"/>
                    <a:pt x="12914060" y="1351017"/>
                    <a:pt x="12883580" y="1351017"/>
                  </a:cubicBezTo>
                  <a:close/>
                </a:path>
              </a:pathLst>
            </a:custGeom>
            <a:solidFill>
              <a:srgbClr val="000000"/>
            </a:solidFill>
          </p:spPr>
        </p:sp>
        <p:sp>
          <p:nvSpPr>
            <p:cNvPr name="Freeform 8" id="8"/>
            <p:cNvSpPr/>
            <p:nvPr/>
          </p:nvSpPr>
          <p:spPr>
            <a:xfrm flipH="false" flipV="false" rot="0">
              <a:off x="12700" y="12700"/>
              <a:ext cx="12971210" cy="1384037"/>
            </a:xfrm>
            <a:custGeom>
              <a:avLst/>
              <a:gdLst/>
              <a:ahLst/>
              <a:cxnLst/>
              <a:rect r="r" b="b" t="t" l="l"/>
              <a:pathLst>
                <a:path h="1384037" w="12971210">
                  <a:moveTo>
                    <a:pt x="43180" y="1384037"/>
                  </a:moveTo>
                  <a:lnTo>
                    <a:pt x="12928030" y="1384037"/>
                  </a:lnTo>
                  <a:cubicBezTo>
                    <a:pt x="12952160" y="1384037"/>
                    <a:pt x="12971210" y="1364987"/>
                    <a:pt x="12971210" y="1340857"/>
                  </a:cubicBezTo>
                  <a:lnTo>
                    <a:pt x="12971210" y="43180"/>
                  </a:lnTo>
                  <a:cubicBezTo>
                    <a:pt x="12971210" y="19050"/>
                    <a:pt x="12952160" y="0"/>
                    <a:pt x="12928030" y="0"/>
                  </a:cubicBezTo>
                  <a:lnTo>
                    <a:pt x="43180" y="0"/>
                  </a:lnTo>
                  <a:cubicBezTo>
                    <a:pt x="19050" y="0"/>
                    <a:pt x="0" y="19050"/>
                    <a:pt x="0" y="43180"/>
                  </a:cubicBezTo>
                  <a:lnTo>
                    <a:pt x="0" y="1340857"/>
                  </a:lnTo>
                  <a:cubicBezTo>
                    <a:pt x="0" y="1364987"/>
                    <a:pt x="19050" y="1384037"/>
                    <a:pt x="43180" y="1384037"/>
                  </a:cubicBezTo>
                  <a:close/>
                </a:path>
              </a:pathLst>
            </a:custGeom>
            <a:solidFill>
              <a:srgbClr val="F8F8F8"/>
            </a:solidFill>
          </p:spPr>
        </p:sp>
        <p:sp>
          <p:nvSpPr>
            <p:cNvPr name="Freeform 9" id="9"/>
            <p:cNvSpPr/>
            <p:nvPr/>
          </p:nvSpPr>
          <p:spPr>
            <a:xfrm flipH="false" flipV="false" rot="0">
              <a:off x="0" y="0"/>
              <a:ext cx="13038520" cy="1452617"/>
            </a:xfrm>
            <a:custGeom>
              <a:avLst/>
              <a:gdLst/>
              <a:ahLst/>
              <a:cxnLst/>
              <a:rect r="r" b="b" t="t" l="l"/>
              <a:pathLst>
                <a:path h="1452617" w="13038520">
                  <a:moveTo>
                    <a:pt x="12995340" y="44450"/>
                  </a:moveTo>
                  <a:cubicBezTo>
                    <a:pt x="12990260" y="19050"/>
                    <a:pt x="12967400" y="0"/>
                    <a:pt x="12940730" y="0"/>
                  </a:cubicBezTo>
                  <a:lnTo>
                    <a:pt x="55880" y="0"/>
                  </a:lnTo>
                  <a:cubicBezTo>
                    <a:pt x="25400" y="0"/>
                    <a:pt x="0" y="25400"/>
                    <a:pt x="0" y="55880"/>
                  </a:cubicBezTo>
                  <a:lnTo>
                    <a:pt x="0" y="1353557"/>
                  </a:lnTo>
                  <a:cubicBezTo>
                    <a:pt x="0" y="1380227"/>
                    <a:pt x="17780" y="1401817"/>
                    <a:pt x="43180" y="1408167"/>
                  </a:cubicBezTo>
                  <a:cubicBezTo>
                    <a:pt x="48260" y="1433567"/>
                    <a:pt x="71120" y="1452617"/>
                    <a:pt x="97790" y="1452617"/>
                  </a:cubicBezTo>
                  <a:lnTo>
                    <a:pt x="12982640" y="1452617"/>
                  </a:lnTo>
                  <a:cubicBezTo>
                    <a:pt x="13013120" y="1452617"/>
                    <a:pt x="13038520" y="1427217"/>
                    <a:pt x="13038520" y="1396737"/>
                  </a:cubicBezTo>
                  <a:lnTo>
                    <a:pt x="13038520" y="99060"/>
                  </a:lnTo>
                  <a:cubicBezTo>
                    <a:pt x="13038520" y="72390"/>
                    <a:pt x="13020740" y="50800"/>
                    <a:pt x="12995340" y="44450"/>
                  </a:cubicBezTo>
                  <a:close/>
                  <a:moveTo>
                    <a:pt x="12700" y="1353557"/>
                  </a:moveTo>
                  <a:lnTo>
                    <a:pt x="12700" y="55880"/>
                  </a:lnTo>
                  <a:cubicBezTo>
                    <a:pt x="12700" y="31750"/>
                    <a:pt x="31750" y="12700"/>
                    <a:pt x="55880" y="12700"/>
                  </a:cubicBezTo>
                  <a:lnTo>
                    <a:pt x="12940730" y="12700"/>
                  </a:lnTo>
                  <a:cubicBezTo>
                    <a:pt x="12964860" y="12700"/>
                    <a:pt x="12983910" y="31750"/>
                    <a:pt x="12983910" y="55880"/>
                  </a:cubicBezTo>
                  <a:lnTo>
                    <a:pt x="12983910" y="1353557"/>
                  </a:lnTo>
                  <a:cubicBezTo>
                    <a:pt x="12983910" y="1377687"/>
                    <a:pt x="12964860" y="1396737"/>
                    <a:pt x="12940730" y="1396737"/>
                  </a:cubicBezTo>
                  <a:lnTo>
                    <a:pt x="55880" y="1396737"/>
                  </a:lnTo>
                  <a:cubicBezTo>
                    <a:pt x="31750" y="1396737"/>
                    <a:pt x="12700" y="1377687"/>
                    <a:pt x="12700" y="1353557"/>
                  </a:cubicBezTo>
                  <a:close/>
                  <a:moveTo>
                    <a:pt x="13025820" y="1396737"/>
                  </a:moveTo>
                  <a:cubicBezTo>
                    <a:pt x="13025820" y="1420867"/>
                    <a:pt x="13006770" y="1439917"/>
                    <a:pt x="12982640" y="1439917"/>
                  </a:cubicBezTo>
                  <a:lnTo>
                    <a:pt x="97790" y="1439917"/>
                  </a:lnTo>
                  <a:cubicBezTo>
                    <a:pt x="78740" y="1439917"/>
                    <a:pt x="62230" y="1427217"/>
                    <a:pt x="57150" y="1409437"/>
                  </a:cubicBezTo>
                  <a:lnTo>
                    <a:pt x="12940730" y="1409437"/>
                  </a:lnTo>
                  <a:cubicBezTo>
                    <a:pt x="12971210" y="1409437"/>
                    <a:pt x="12996610" y="1384037"/>
                    <a:pt x="12996610" y="1353557"/>
                  </a:cubicBezTo>
                  <a:lnTo>
                    <a:pt x="12996610" y="58420"/>
                  </a:lnTo>
                  <a:cubicBezTo>
                    <a:pt x="13013120" y="64770"/>
                    <a:pt x="13025820" y="80010"/>
                    <a:pt x="13025820" y="99060"/>
                  </a:cubicBezTo>
                  <a:lnTo>
                    <a:pt x="13025820" y="1396737"/>
                  </a:lnTo>
                  <a:close/>
                </a:path>
              </a:pathLst>
            </a:custGeom>
            <a:solidFill>
              <a:srgbClr val="000000"/>
            </a:solidFill>
          </p:spPr>
        </p:sp>
      </p:grpSp>
      <p:sp>
        <p:nvSpPr>
          <p:cNvPr name="Freeform 10" id="10"/>
          <p:cNvSpPr/>
          <p:nvPr/>
        </p:nvSpPr>
        <p:spPr>
          <a:xfrm flipH="false" flipV="false" rot="0">
            <a:off x="1033791" y="2157609"/>
            <a:ext cx="331262" cy="331262"/>
          </a:xfrm>
          <a:custGeom>
            <a:avLst/>
            <a:gdLst/>
            <a:ahLst/>
            <a:cxnLst/>
            <a:rect r="r" b="b" t="t" l="l"/>
            <a:pathLst>
              <a:path h="331262" w="331262">
                <a:moveTo>
                  <a:pt x="0" y="0"/>
                </a:moveTo>
                <a:lnTo>
                  <a:pt x="331262" y="0"/>
                </a:lnTo>
                <a:lnTo>
                  <a:pt x="331262" y="331261"/>
                </a:lnTo>
                <a:lnTo>
                  <a:pt x="0" y="33126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1538757" y="2101682"/>
            <a:ext cx="5222537" cy="462165"/>
          </a:xfrm>
          <a:prstGeom prst="rect">
            <a:avLst/>
          </a:prstGeom>
        </p:spPr>
        <p:txBody>
          <a:bodyPr anchor="t" rtlCol="false" tIns="0" lIns="0" bIns="0" rIns="0">
            <a:spAutoFit/>
          </a:bodyPr>
          <a:lstStyle/>
          <a:p>
            <a:pPr algn="l" marL="0" indent="0" lvl="0">
              <a:lnSpc>
                <a:spcPts val="3775"/>
              </a:lnSpc>
            </a:pPr>
            <a:r>
              <a:rPr lang="en-US" b="true" sz="3199">
                <a:solidFill>
                  <a:srgbClr val="000000"/>
                </a:solidFill>
                <a:latin typeface="Pinar Bold"/>
                <a:ea typeface="Pinar Bold"/>
                <a:cs typeface="Pinar Bold"/>
                <a:sym typeface="Pinar Bold"/>
              </a:rPr>
              <a:t>Marketing Courses</a:t>
            </a:r>
          </a:p>
        </p:txBody>
      </p:sp>
      <p:grpSp>
        <p:nvGrpSpPr>
          <p:cNvPr name="Group 12" id="12"/>
          <p:cNvGrpSpPr/>
          <p:nvPr/>
        </p:nvGrpSpPr>
        <p:grpSpPr>
          <a:xfrm rot="0">
            <a:off x="1261728" y="3013334"/>
            <a:ext cx="7201852" cy="5570884"/>
            <a:chOff x="0" y="0"/>
            <a:chExt cx="9602469" cy="7427845"/>
          </a:xfrm>
        </p:grpSpPr>
        <p:pic>
          <p:nvPicPr>
            <p:cNvPr name="Picture 13" id="13"/>
            <p:cNvPicPr>
              <a:picLocks noChangeAspect="true"/>
            </p:cNvPicPr>
            <p:nvPr/>
          </p:nvPicPr>
          <p:blipFill>
            <a:blip r:embed="rId4"/>
            <a:srcRect l="29205" t="0" r="29205" b="0"/>
            <a:stretch>
              <a:fillRect/>
            </a:stretch>
          </p:blipFill>
          <p:spPr>
            <a:xfrm flipH="false" flipV="false">
              <a:off x="0" y="0"/>
              <a:ext cx="4610734" cy="7427845"/>
            </a:xfrm>
            <a:prstGeom prst="rect">
              <a:avLst/>
            </a:prstGeom>
          </p:spPr>
        </p:pic>
        <p:pic>
          <p:nvPicPr>
            <p:cNvPr name="Picture 14" id="14"/>
            <p:cNvPicPr>
              <a:picLocks noChangeAspect="true"/>
            </p:cNvPicPr>
            <p:nvPr/>
          </p:nvPicPr>
          <p:blipFill>
            <a:blip r:embed="rId5"/>
            <a:srcRect l="3415" t="0" r="3415" b="0"/>
            <a:stretch>
              <a:fillRect/>
            </a:stretch>
          </p:blipFill>
          <p:spPr>
            <a:xfrm flipH="false" flipV="false">
              <a:off x="4991734" y="0"/>
              <a:ext cx="4610734" cy="7427845"/>
            </a:xfrm>
            <a:prstGeom prst="rect">
              <a:avLst/>
            </a:prstGeom>
          </p:spPr>
        </p:pic>
      </p:grpSp>
      <p:grpSp>
        <p:nvGrpSpPr>
          <p:cNvPr name="Group 15" id="15"/>
          <p:cNvGrpSpPr/>
          <p:nvPr/>
        </p:nvGrpSpPr>
        <p:grpSpPr>
          <a:xfrm rot="-681244">
            <a:off x="300905" y="3435006"/>
            <a:ext cx="2475703" cy="837785"/>
            <a:chOff x="0" y="0"/>
            <a:chExt cx="6350000" cy="6350000"/>
          </a:xfrm>
        </p:grpSpPr>
        <p:sp>
          <p:nvSpPr>
            <p:cNvPr name="Freeform 16" id="1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8F8"/>
            </a:solidFill>
          </p:spPr>
        </p:sp>
      </p:grpSp>
      <p:sp>
        <p:nvSpPr>
          <p:cNvPr name="Freeform 17" id="17"/>
          <p:cNvSpPr/>
          <p:nvPr/>
        </p:nvSpPr>
        <p:spPr>
          <a:xfrm flipH="false" flipV="false" rot="-6081244">
            <a:off x="1119864" y="2616047"/>
            <a:ext cx="837785" cy="2475703"/>
          </a:xfrm>
          <a:custGeom>
            <a:avLst/>
            <a:gdLst/>
            <a:ahLst/>
            <a:cxnLst/>
            <a:rect r="r" b="b" t="t" l="l"/>
            <a:pathLst>
              <a:path h="2475703" w="837785">
                <a:moveTo>
                  <a:pt x="0" y="0"/>
                </a:moveTo>
                <a:lnTo>
                  <a:pt x="837785" y="0"/>
                </a:lnTo>
                <a:lnTo>
                  <a:pt x="837785" y="2475703"/>
                </a:lnTo>
                <a:lnTo>
                  <a:pt x="0" y="247570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681244">
            <a:off x="438218" y="3673794"/>
            <a:ext cx="2195947" cy="334663"/>
          </a:xfrm>
          <a:prstGeom prst="rect">
            <a:avLst/>
          </a:prstGeom>
        </p:spPr>
        <p:txBody>
          <a:bodyPr anchor="t" rtlCol="false" tIns="0" lIns="0" bIns="0" rIns="0">
            <a:spAutoFit/>
          </a:bodyPr>
          <a:lstStyle/>
          <a:p>
            <a:pPr algn="ctr">
              <a:lnSpc>
                <a:spcPts val="2544"/>
              </a:lnSpc>
            </a:pPr>
            <a:r>
              <a:rPr lang="en-US" b="true" sz="2399">
                <a:solidFill>
                  <a:srgbClr val="000000"/>
                </a:solidFill>
                <a:latin typeface="Pinar Bold"/>
                <a:ea typeface="Pinar Bold"/>
                <a:cs typeface="Pinar Bold"/>
                <a:sym typeface="Pinar Bold"/>
              </a:rPr>
              <a:t>PESTEL</a:t>
            </a:r>
          </a:p>
        </p:txBody>
      </p:sp>
      <p:grpSp>
        <p:nvGrpSpPr>
          <p:cNvPr name="Group 19" id="19"/>
          <p:cNvGrpSpPr/>
          <p:nvPr/>
        </p:nvGrpSpPr>
        <p:grpSpPr>
          <a:xfrm rot="-681244">
            <a:off x="6819536" y="7264572"/>
            <a:ext cx="2475703" cy="837785"/>
            <a:chOff x="0" y="0"/>
            <a:chExt cx="6350000" cy="6350000"/>
          </a:xfrm>
        </p:grpSpPr>
        <p:sp>
          <p:nvSpPr>
            <p:cNvPr name="Freeform 20" id="2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F8F8"/>
            </a:solidFill>
          </p:spPr>
        </p:sp>
      </p:grpSp>
      <p:sp>
        <p:nvSpPr>
          <p:cNvPr name="Freeform 21" id="21"/>
          <p:cNvSpPr/>
          <p:nvPr/>
        </p:nvSpPr>
        <p:spPr>
          <a:xfrm flipH="false" flipV="false" rot="-6081244">
            <a:off x="7638494" y="6445614"/>
            <a:ext cx="837785" cy="2475703"/>
          </a:xfrm>
          <a:custGeom>
            <a:avLst/>
            <a:gdLst/>
            <a:ahLst/>
            <a:cxnLst/>
            <a:rect r="r" b="b" t="t" l="l"/>
            <a:pathLst>
              <a:path h="2475703" w="837785">
                <a:moveTo>
                  <a:pt x="0" y="0"/>
                </a:moveTo>
                <a:lnTo>
                  <a:pt x="837786" y="0"/>
                </a:lnTo>
                <a:lnTo>
                  <a:pt x="837786" y="2475702"/>
                </a:lnTo>
                <a:lnTo>
                  <a:pt x="0" y="24757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2" id="22"/>
          <p:cNvSpPr txBox="true"/>
          <p:nvPr/>
        </p:nvSpPr>
        <p:spPr>
          <a:xfrm rot="-681244">
            <a:off x="6956796" y="7503096"/>
            <a:ext cx="2195947" cy="334663"/>
          </a:xfrm>
          <a:prstGeom prst="rect">
            <a:avLst/>
          </a:prstGeom>
        </p:spPr>
        <p:txBody>
          <a:bodyPr anchor="t" rtlCol="false" tIns="0" lIns="0" bIns="0" rIns="0">
            <a:spAutoFit/>
          </a:bodyPr>
          <a:lstStyle/>
          <a:p>
            <a:pPr algn="ctr">
              <a:lnSpc>
                <a:spcPts val="2544"/>
              </a:lnSpc>
            </a:pPr>
            <a:r>
              <a:rPr lang="en-US" b="true" sz="2399">
                <a:solidFill>
                  <a:srgbClr val="000000"/>
                </a:solidFill>
                <a:latin typeface="Pinar Bold"/>
                <a:ea typeface="Pinar Bold"/>
                <a:cs typeface="Pinar Bold"/>
                <a:sym typeface="Pinar Bold"/>
              </a:rPr>
              <a:t>Analysis</a:t>
            </a:r>
          </a:p>
        </p:txBody>
      </p:sp>
      <p:sp>
        <p:nvSpPr>
          <p:cNvPr name="Freeform 23" id="23"/>
          <p:cNvSpPr/>
          <p:nvPr/>
        </p:nvSpPr>
        <p:spPr>
          <a:xfrm flipH="false" flipV="false" rot="0">
            <a:off x="12531209" y="2323239"/>
            <a:ext cx="4529853" cy="905971"/>
          </a:xfrm>
          <a:custGeom>
            <a:avLst/>
            <a:gdLst/>
            <a:ahLst/>
            <a:cxnLst/>
            <a:rect r="r" b="b" t="t" l="l"/>
            <a:pathLst>
              <a:path h="905971" w="4529853">
                <a:moveTo>
                  <a:pt x="0" y="0"/>
                </a:moveTo>
                <a:lnTo>
                  <a:pt x="4529853" y="0"/>
                </a:lnTo>
                <a:lnTo>
                  <a:pt x="4529853" y="905971"/>
                </a:lnTo>
                <a:lnTo>
                  <a:pt x="0" y="9059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4" id="24"/>
          <p:cNvSpPr txBox="true"/>
          <p:nvPr/>
        </p:nvSpPr>
        <p:spPr>
          <a:xfrm rot="0">
            <a:off x="10289696" y="1226779"/>
            <a:ext cx="6552291" cy="1848358"/>
          </a:xfrm>
          <a:prstGeom prst="rect">
            <a:avLst/>
          </a:prstGeom>
        </p:spPr>
        <p:txBody>
          <a:bodyPr anchor="t" rtlCol="false" tIns="0" lIns="0" bIns="0" rIns="0">
            <a:spAutoFit/>
          </a:bodyPr>
          <a:lstStyle/>
          <a:p>
            <a:pPr algn="r" rtl="true">
              <a:lnSpc>
                <a:spcPts val="7435"/>
              </a:lnSpc>
            </a:pPr>
            <a:r>
              <a:rPr lang="ar-EG" b="true" sz="5199">
                <a:solidFill>
                  <a:srgbClr val="000000"/>
                </a:solidFill>
                <a:latin typeface="Pinar Bold"/>
                <a:ea typeface="Pinar Bold"/>
                <a:cs typeface="Pinar Bold"/>
                <a:sym typeface="Pinar Bold"/>
                <a:rtl val="true"/>
              </a:rPr>
              <a:t>یک نمونه استفاده از تحلیل پستل</a:t>
            </a:r>
          </a:p>
        </p:txBody>
      </p:sp>
      <p:sp>
        <p:nvSpPr>
          <p:cNvPr name="TextBox 25" id="25"/>
          <p:cNvSpPr txBox="true"/>
          <p:nvPr/>
        </p:nvSpPr>
        <p:spPr>
          <a:xfrm rot="0">
            <a:off x="10848266" y="3872300"/>
            <a:ext cx="6212797" cy="1140333"/>
          </a:xfrm>
          <a:prstGeom prst="rect">
            <a:avLst/>
          </a:prstGeom>
        </p:spPr>
        <p:txBody>
          <a:bodyPr anchor="t" rtlCol="false" tIns="0" lIns="0" bIns="0" rIns="0">
            <a:spAutoFit/>
          </a:bodyPr>
          <a:lstStyle/>
          <a:p>
            <a:pPr algn="r" rtl="true">
              <a:lnSpc>
                <a:spcPts val="4776"/>
              </a:lnSpc>
            </a:pPr>
            <a:r>
              <a:rPr lang="ar-EG" sz="2400" b="true">
                <a:solidFill>
                  <a:srgbClr val="7C55F1"/>
                </a:solidFill>
                <a:latin typeface="Vazir Bold"/>
                <a:ea typeface="Vazir Bold"/>
                <a:cs typeface="Vazir Bold"/>
                <a:sym typeface="Vazir Bold"/>
                <a:rtl val="true"/>
              </a:rPr>
              <a:t>فرض:</a:t>
            </a:r>
            <a:r>
              <a:rPr lang="ar-EG" sz="2400" b="true">
                <a:solidFill>
                  <a:srgbClr val="000000"/>
                </a:solidFill>
                <a:latin typeface="Vazir Bold"/>
                <a:ea typeface="Vazir Bold"/>
                <a:cs typeface="Vazir Bold"/>
                <a:sym typeface="Vazir Bold"/>
                <a:rtl val="true"/>
              </a:rPr>
              <a:t> سایت فروش دوره‌های مارکتینگ در شرایط جنگ بین ایران و اسرائیل</a:t>
            </a:r>
          </a:p>
        </p:txBody>
      </p:sp>
      <p:sp>
        <p:nvSpPr>
          <p:cNvPr name="Freeform 26" id="26"/>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10"/>
            <a:stretch>
              <a:fillRect l="0" t="0" r="0" b="0"/>
            </a:stretch>
          </a:blipFill>
        </p:spPr>
      </p:sp>
      <p:sp>
        <p:nvSpPr>
          <p:cNvPr name="TextBox 27" id="27"/>
          <p:cNvSpPr txBox="true"/>
          <p:nvPr/>
        </p:nvSpPr>
        <p:spPr>
          <a:xfrm rot="0">
            <a:off x="10848266" y="5452764"/>
            <a:ext cx="6212797" cy="2340483"/>
          </a:xfrm>
          <a:prstGeom prst="rect">
            <a:avLst/>
          </a:prstGeom>
        </p:spPr>
        <p:txBody>
          <a:bodyPr anchor="t" rtlCol="false" tIns="0" lIns="0" bIns="0" rIns="0">
            <a:spAutoFit/>
          </a:bodyPr>
          <a:lstStyle/>
          <a:p>
            <a:pPr algn="just" rtl="true">
              <a:lnSpc>
                <a:spcPts val="4776"/>
              </a:lnSpc>
            </a:pPr>
            <a:r>
              <a:rPr lang="ar-EG" sz="2400">
                <a:solidFill>
                  <a:srgbClr val="000000"/>
                </a:solidFill>
                <a:latin typeface="Vazir"/>
                <a:ea typeface="Vazir"/>
                <a:cs typeface="Vazir"/>
                <a:sym typeface="Vazir"/>
                <a:rtl val="true"/>
              </a:rPr>
              <a:t>در اسلایدهای بعدی، شش مرحله از تحلیل پستل را به عنوان نمونه پیش می‌بریم. شما هم می‌توانید همزمان این مراحل را برای کسب‌وکار خودتان انجام دهید.</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2"/>
            <a:stretch>
              <a:fillRect l="0" t="0" r="0" b="0"/>
            </a:stretch>
          </a:blipFill>
        </p:spPr>
      </p:sp>
      <p:grpSp>
        <p:nvGrpSpPr>
          <p:cNvPr name="Group 3" id="3"/>
          <p:cNvGrpSpPr/>
          <p:nvPr/>
        </p:nvGrpSpPr>
        <p:grpSpPr>
          <a:xfrm rot="0">
            <a:off x="10357055" y="1488778"/>
            <a:ext cx="5630197" cy="904319"/>
            <a:chOff x="0" y="0"/>
            <a:chExt cx="7506929" cy="1205759"/>
          </a:xfrm>
        </p:grpSpPr>
        <p:sp>
          <p:nvSpPr>
            <p:cNvPr name="Freeform 4" id="4"/>
            <p:cNvSpPr/>
            <p:nvPr/>
          </p:nvSpPr>
          <p:spPr>
            <a:xfrm flipH="false" flipV="false" rot="0">
              <a:off x="1478134" y="0"/>
              <a:ext cx="6028795" cy="1205759"/>
            </a:xfrm>
            <a:custGeom>
              <a:avLst/>
              <a:gdLst/>
              <a:ahLst/>
              <a:cxnLst/>
              <a:rect r="r" b="b" t="t" l="l"/>
              <a:pathLst>
                <a:path h="1205759" w="6028795">
                  <a:moveTo>
                    <a:pt x="0" y="0"/>
                  </a:moveTo>
                  <a:lnTo>
                    <a:pt x="6028795" y="0"/>
                  </a:lnTo>
                  <a:lnTo>
                    <a:pt x="6028795" y="1205759"/>
                  </a:lnTo>
                  <a:lnTo>
                    <a:pt x="0" y="12057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128027"/>
              <a:ext cx="7506929" cy="959231"/>
            </a:xfrm>
            <a:prstGeom prst="rect">
              <a:avLst/>
            </a:prstGeom>
          </p:spPr>
          <p:txBody>
            <a:bodyPr anchor="t" rtlCol="false" tIns="0" lIns="0" bIns="0" rIns="0">
              <a:spAutoFit/>
            </a:bodyPr>
            <a:lstStyle/>
            <a:p>
              <a:pPr algn="r" rtl="true" marL="0" indent="0" lvl="0">
                <a:lnSpc>
                  <a:spcPts val="5664"/>
                </a:lnSpc>
                <a:spcBef>
                  <a:spcPct val="0"/>
                </a:spcBef>
              </a:pPr>
              <a:r>
                <a:rPr lang="en-US" b="true" sz="4800">
                  <a:solidFill>
                    <a:srgbClr val="000000"/>
                  </a:solidFill>
                  <a:latin typeface="Pinar Bold"/>
                  <a:ea typeface="Pinar Bold"/>
                  <a:cs typeface="Pinar Bold"/>
                  <a:sym typeface="Pinar Bold"/>
                </a:rPr>
                <a:t>P</a:t>
              </a:r>
              <a:r>
                <a:rPr lang="ar-EG" b="true" sz="4800">
                  <a:solidFill>
                    <a:srgbClr val="000000"/>
                  </a:solidFill>
                  <a:latin typeface="Pinar Bold"/>
                  <a:ea typeface="Pinar Bold"/>
                  <a:cs typeface="Pinar Bold"/>
                  <a:sym typeface="Pinar Bold"/>
                  <a:rtl val="true"/>
                </a:rPr>
                <a:t>: شرایط سیاسی</a:t>
              </a:r>
            </a:p>
          </p:txBody>
        </p:sp>
      </p:grpSp>
      <p:sp>
        <p:nvSpPr>
          <p:cNvPr name="TextBox 6" id="6"/>
          <p:cNvSpPr txBox="true"/>
          <p:nvPr/>
        </p:nvSpPr>
        <p:spPr>
          <a:xfrm rot="0">
            <a:off x="1831309" y="3007911"/>
            <a:ext cx="14155943" cy="6002275"/>
          </a:xfrm>
          <a:prstGeom prst="rect">
            <a:avLst/>
          </a:prstGeom>
        </p:spPr>
        <p:txBody>
          <a:bodyPr anchor="t" rtlCol="false" tIns="0" lIns="0" bIns="0" rIns="0">
            <a:spAutoFit/>
          </a:bodyPr>
          <a:lstStyle/>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بی‌ثباتی سیاسی و امنیتی: </a:t>
            </a:r>
            <a:r>
              <a:rPr lang="ar-EG" sz="2799">
                <a:solidFill>
                  <a:srgbClr val="000000"/>
                </a:solidFill>
                <a:latin typeface="Vazir"/>
                <a:ea typeface="Vazir"/>
                <a:cs typeface="Vazir"/>
                <a:sym typeface="Vazir"/>
                <a:rtl val="true"/>
              </a:rPr>
              <a:t>نوسانات شدید سیاسی باعث افت اعتماد عمومی و کاهش تمرکز کاربران روی آموزش‌های غیرفوری مانند </a:t>
            </a:r>
            <a:r>
              <a:rPr lang="ar-EG" b="true" sz="2799">
                <a:solidFill>
                  <a:srgbClr val="000000"/>
                </a:solidFill>
                <a:latin typeface="Vazir Bold"/>
                <a:ea typeface="Vazir Bold"/>
                <a:cs typeface="Vazir Bold"/>
                <a:sym typeface="Vazir Bold"/>
                <a:rtl val="true"/>
              </a:rPr>
              <a:t>مارکتینگ </a:t>
            </a:r>
            <a:r>
              <a:rPr lang="ar-EG" sz="2799">
                <a:solidFill>
                  <a:srgbClr val="000000"/>
                </a:solidFill>
                <a:latin typeface="Vazir"/>
                <a:ea typeface="Vazir"/>
                <a:cs typeface="Vazir"/>
                <a:sym typeface="Vazir"/>
                <a:rtl val="true"/>
              </a:rPr>
              <a:t>می‌شود.</a:t>
            </a:r>
          </a:p>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احتمال محدودیت‌های اینترنت: </a:t>
            </a:r>
            <a:r>
              <a:rPr lang="ar-EG" sz="2799">
                <a:solidFill>
                  <a:srgbClr val="000000"/>
                </a:solidFill>
                <a:latin typeface="Vazir"/>
                <a:ea typeface="Vazir"/>
                <a:cs typeface="Vazir"/>
                <a:sym typeface="Vazir"/>
                <a:rtl val="true"/>
              </a:rPr>
              <a:t>دولت ممکن است برای کنترل فضای عمومی، اینترنت بین‌المللی را محدود یا پلتفرم‌های خارجی (مثل واتسپ) را فیلتر کند. اگر محتوای دوره در سرور یا پلتفرم خارجی بارگذاری می‌شود، ممکن است آسیب جدی ببینید.</a:t>
            </a:r>
          </a:p>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افزایش سانسور یا مقررات آموزشی:</a:t>
            </a:r>
            <a:r>
              <a:rPr lang="ar-EG" sz="2799">
                <a:solidFill>
                  <a:srgbClr val="000000"/>
                </a:solidFill>
                <a:latin typeface="Vazir"/>
                <a:ea typeface="Vazir"/>
                <a:cs typeface="Vazir"/>
                <a:sym typeface="Vazir"/>
                <a:rtl val="true"/>
              </a:rPr>
              <a:t> آموزش موضوعات بازاریابی، به‌ویژه موارد مرتبط با برندینگ، رسانه یا دیجیتال مارکتینگ، ممکن است مشمول محدودیت‌های جدید شود.</a:t>
            </a:r>
          </a:p>
          <a:p>
            <a:pPr algn="r" rtl="true">
              <a:lnSpc>
                <a:spcPts val="6047"/>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2"/>
            <a:stretch>
              <a:fillRect l="0" t="0" r="0" b="0"/>
            </a:stretch>
          </a:blipFill>
        </p:spPr>
      </p:sp>
      <p:sp>
        <p:nvSpPr>
          <p:cNvPr name="Freeform 3" id="3"/>
          <p:cNvSpPr/>
          <p:nvPr/>
        </p:nvSpPr>
        <p:spPr>
          <a:xfrm flipH="false" flipV="false" rot="0">
            <a:off x="11065038" y="1408655"/>
            <a:ext cx="4922214" cy="984443"/>
          </a:xfrm>
          <a:custGeom>
            <a:avLst/>
            <a:gdLst/>
            <a:ahLst/>
            <a:cxnLst/>
            <a:rect r="r" b="b" t="t" l="l"/>
            <a:pathLst>
              <a:path h="984443" w="4922214">
                <a:moveTo>
                  <a:pt x="0" y="0"/>
                </a:moveTo>
                <a:lnTo>
                  <a:pt x="4922214" y="0"/>
                </a:lnTo>
                <a:lnTo>
                  <a:pt x="4922214" y="984443"/>
                </a:lnTo>
                <a:lnTo>
                  <a:pt x="0" y="9844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0357055" y="1587179"/>
            <a:ext cx="5630197" cy="717042"/>
          </a:xfrm>
          <a:prstGeom prst="rect">
            <a:avLst/>
          </a:prstGeom>
        </p:spPr>
        <p:txBody>
          <a:bodyPr anchor="t" rtlCol="false" tIns="0" lIns="0" bIns="0" rIns="0">
            <a:spAutoFit/>
          </a:bodyPr>
          <a:lstStyle/>
          <a:p>
            <a:pPr algn="r" rtl="true" marL="0" indent="0" lvl="0">
              <a:lnSpc>
                <a:spcPts val="5664"/>
              </a:lnSpc>
              <a:spcBef>
                <a:spcPct val="0"/>
              </a:spcBef>
            </a:pPr>
            <a:r>
              <a:rPr lang="en-US" b="true" sz="4800">
                <a:solidFill>
                  <a:srgbClr val="000000"/>
                </a:solidFill>
                <a:latin typeface="Pinar Bold"/>
                <a:ea typeface="Pinar Bold"/>
                <a:cs typeface="Pinar Bold"/>
                <a:sym typeface="Pinar Bold"/>
              </a:rPr>
              <a:t>P</a:t>
            </a:r>
            <a:r>
              <a:rPr lang="ar-EG" b="true" sz="4800">
                <a:solidFill>
                  <a:srgbClr val="000000"/>
                </a:solidFill>
                <a:latin typeface="Pinar Bold"/>
                <a:ea typeface="Pinar Bold"/>
                <a:cs typeface="Pinar Bold"/>
                <a:sym typeface="Pinar Bold"/>
                <a:rtl val="true"/>
              </a:rPr>
              <a:t>: شرایط اقتصادی</a:t>
            </a:r>
          </a:p>
        </p:txBody>
      </p:sp>
      <p:sp>
        <p:nvSpPr>
          <p:cNvPr name="TextBox 5" id="5"/>
          <p:cNvSpPr txBox="true"/>
          <p:nvPr/>
        </p:nvSpPr>
        <p:spPr>
          <a:xfrm rot="0">
            <a:off x="1831309" y="3007911"/>
            <a:ext cx="14155943" cy="5240275"/>
          </a:xfrm>
          <a:prstGeom prst="rect">
            <a:avLst/>
          </a:prstGeom>
        </p:spPr>
        <p:txBody>
          <a:bodyPr anchor="t" rtlCol="false" tIns="0" lIns="0" bIns="0" rIns="0">
            <a:spAutoFit/>
          </a:bodyPr>
          <a:lstStyle/>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کاهش قدرت خرید کاربران: </a:t>
            </a:r>
            <a:r>
              <a:rPr lang="ar-EG" sz="2799">
                <a:solidFill>
                  <a:srgbClr val="000000"/>
                </a:solidFill>
                <a:latin typeface="Vazir"/>
                <a:ea typeface="Vazir"/>
                <a:cs typeface="Vazir"/>
                <a:sym typeface="Vazir"/>
                <a:rtl val="true"/>
              </a:rPr>
              <a:t>مخاطبان به‌دلیل تورم، ناامنی اقتصادی، ازدست‌دادن‌ شغل یا کاهش درآمد، بودجه آموزش خودشان را کاهش می‌دهند و به سمت آموزش‌های رایگان یا ارزان‌تر می‌روند.</a:t>
            </a:r>
          </a:p>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افزایش هزینه‌های زیرساختی: </a:t>
            </a:r>
            <a:r>
              <a:rPr lang="ar-EG" sz="2799">
                <a:solidFill>
                  <a:srgbClr val="000000"/>
                </a:solidFill>
                <a:latin typeface="Vazir"/>
                <a:ea typeface="Vazir"/>
                <a:cs typeface="Vazir"/>
                <a:sym typeface="Vazir"/>
                <a:rtl val="true"/>
              </a:rPr>
              <a:t>هزینه‌های میزبانی، تبلیغات و تولید محتوا افزایش پیدا می‌کند؛ به‌خصوص اگر به منابع دلاری وابسته باشد (مثل تبلیغات گوگل یا سرویس‌های ابری خارجی).</a:t>
            </a:r>
          </a:p>
          <a:p>
            <a:pPr algn="r"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فرصت برای توسعه بازار </a:t>
            </a:r>
            <a:r>
              <a:rPr lang="en-US" b="true" sz="2799">
                <a:solidFill>
                  <a:srgbClr val="000000"/>
                </a:solidFill>
                <a:latin typeface="Vazir Bold"/>
                <a:ea typeface="Vazir Bold"/>
                <a:cs typeface="Vazir Bold"/>
                <a:sym typeface="Vazir Bold"/>
              </a:rPr>
              <a:t>B2B</a:t>
            </a:r>
            <a:r>
              <a:rPr lang="ar-EG" b="true" sz="2799">
                <a:solidFill>
                  <a:srgbClr val="000000"/>
                </a:solidFill>
                <a:latin typeface="Vazir Bold"/>
                <a:ea typeface="Vazir Bold"/>
                <a:cs typeface="Vazir Bold"/>
                <a:sym typeface="Vazir Bold"/>
                <a:rtl val="true"/>
              </a:rPr>
              <a:t>:</a:t>
            </a:r>
            <a:r>
              <a:rPr lang="ar-EG" sz="2799">
                <a:solidFill>
                  <a:srgbClr val="000000"/>
                </a:solidFill>
                <a:latin typeface="Vazir"/>
                <a:ea typeface="Vazir"/>
                <a:cs typeface="Vazir"/>
                <a:sym typeface="Vazir"/>
                <a:rtl val="true"/>
              </a:rPr>
              <a:t> احتمال کمی وجود دارد که برخی سازمان‌ها برای عبور از بحران به آموزش پرسنل روی بیاورند؛ اینجا فرصتی برای فروش دوره‌ها به شرکت‌ها به‌وجود می‌آید که می‌توانید از آن استفاده کنید.</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EFEE"/>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66493"/>
            <a:ext cx="1605217" cy="524414"/>
          </a:xfrm>
          <a:custGeom>
            <a:avLst/>
            <a:gdLst/>
            <a:ahLst/>
            <a:cxnLst/>
            <a:rect r="r" b="b" t="t" l="l"/>
            <a:pathLst>
              <a:path h="524414" w="1605217">
                <a:moveTo>
                  <a:pt x="0" y="0"/>
                </a:moveTo>
                <a:lnTo>
                  <a:pt x="1605217" y="0"/>
                </a:lnTo>
                <a:lnTo>
                  <a:pt x="1605217" y="524414"/>
                </a:lnTo>
                <a:lnTo>
                  <a:pt x="0" y="524414"/>
                </a:lnTo>
                <a:lnTo>
                  <a:pt x="0" y="0"/>
                </a:lnTo>
                <a:close/>
              </a:path>
            </a:pathLst>
          </a:custGeom>
          <a:blipFill>
            <a:blip r:embed="rId2"/>
            <a:stretch>
              <a:fillRect l="0" t="0" r="0" b="0"/>
            </a:stretch>
          </a:blipFill>
        </p:spPr>
      </p:sp>
      <p:grpSp>
        <p:nvGrpSpPr>
          <p:cNvPr name="Group 3" id="3"/>
          <p:cNvGrpSpPr/>
          <p:nvPr/>
        </p:nvGrpSpPr>
        <p:grpSpPr>
          <a:xfrm rot="0">
            <a:off x="10357055" y="1488778"/>
            <a:ext cx="5630197" cy="904319"/>
            <a:chOff x="0" y="0"/>
            <a:chExt cx="7506929" cy="1205759"/>
          </a:xfrm>
        </p:grpSpPr>
        <p:sp>
          <p:nvSpPr>
            <p:cNvPr name="Freeform 4" id="4"/>
            <p:cNvSpPr/>
            <p:nvPr/>
          </p:nvSpPr>
          <p:spPr>
            <a:xfrm flipH="false" flipV="false" rot="0">
              <a:off x="1478134" y="0"/>
              <a:ext cx="6028795" cy="1205759"/>
            </a:xfrm>
            <a:custGeom>
              <a:avLst/>
              <a:gdLst/>
              <a:ahLst/>
              <a:cxnLst/>
              <a:rect r="r" b="b" t="t" l="l"/>
              <a:pathLst>
                <a:path h="1205759" w="6028795">
                  <a:moveTo>
                    <a:pt x="0" y="0"/>
                  </a:moveTo>
                  <a:lnTo>
                    <a:pt x="6028795" y="0"/>
                  </a:lnTo>
                  <a:lnTo>
                    <a:pt x="6028795" y="1205759"/>
                  </a:lnTo>
                  <a:lnTo>
                    <a:pt x="0" y="120575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128027"/>
              <a:ext cx="7506929" cy="959231"/>
            </a:xfrm>
            <a:prstGeom prst="rect">
              <a:avLst/>
            </a:prstGeom>
          </p:spPr>
          <p:txBody>
            <a:bodyPr anchor="t" rtlCol="false" tIns="0" lIns="0" bIns="0" rIns="0">
              <a:spAutoFit/>
            </a:bodyPr>
            <a:lstStyle/>
            <a:p>
              <a:pPr algn="r" rtl="true" marL="0" indent="0" lvl="0">
                <a:lnSpc>
                  <a:spcPts val="5664"/>
                </a:lnSpc>
                <a:spcBef>
                  <a:spcPct val="0"/>
                </a:spcBef>
              </a:pPr>
              <a:r>
                <a:rPr lang="en-US" b="true" sz="4800">
                  <a:solidFill>
                    <a:srgbClr val="000000"/>
                  </a:solidFill>
                  <a:latin typeface="Pinar Bold"/>
                  <a:ea typeface="Pinar Bold"/>
                  <a:cs typeface="Pinar Bold"/>
                  <a:sym typeface="Pinar Bold"/>
                </a:rPr>
                <a:t>P</a:t>
              </a:r>
              <a:r>
                <a:rPr lang="ar-EG" b="true" sz="4800">
                  <a:solidFill>
                    <a:srgbClr val="000000"/>
                  </a:solidFill>
                  <a:latin typeface="Pinar Bold"/>
                  <a:ea typeface="Pinar Bold"/>
                  <a:cs typeface="Pinar Bold"/>
                  <a:sym typeface="Pinar Bold"/>
                  <a:rtl val="true"/>
                </a:rPr>
                <a:t>: شرایط اجتماعی</a:t>
              </a:r>
            </a:p>
          </p:txBody>
        </p:sp>
      </p:grpSp>
      <p:sp>
        <p:nvSpPr>
          <p:cNvPr name="TextBox 6" id="6"/>
          <p:cNvSpPr txBox="true"/>
          <p:nvPr/>
        </p:nvSpPr>
        <p:spPr>
          <a:xfrm rot="0">
            <a:off x="1831309" y="3007911"/>
            <a:ext cx="14155943" cy="5240275"/>
          </a:xfrm>
          <a:prstGeom prst="rect">
            <a:avLst/>
          </a:prstGeom>
        </p:spPr>
        <p:txBody>
          <a:bodyPr anchor="t" rtlCol="false" tIns="0" lIns="0" bIns="0" rIns="0">
            <a:spAutoFit/>
          </a:bodyPr>
          <a:lstStyle/>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افزایش نیاز به مهارت‌آموزی مستقل: </a:t>
            </a:r>
            <a:r>
              <a:rPr lang="ar-EG" sz="2799">
                <a:solidFill>
                  <a:srgbClr val="000000"/>
                </a:solidFill>
                <a:latin typeface="Vazir"/>
                <a:ea typeface="Vazir"/>
                <a:cs typeface="Vazir"/>
                <a:sym typeface="Vazir"/>
                <a:rtl val="true"/>
              </a:rPr>
              <a:t>برخی افراد به‌دلیل ناامنی شغلی و مهاجرت، به یادگیری مهارت‌هایی مثل دیجیتال مارکتینگ، تحلیل داده و... علاقه‌مند می‌شوند.</a:t>
            </a:r>
          </a:p>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رشد گر</a:t>
            </a:r>
            <a:r>
              <a:rPr lang="ar-EG" b="true" sz="2799">
                <a:solidFill>
                  <a:srgbClr val="000000"/>
                </a:solidFill>
                <a:latin typeface="Vazir Bold"/>
                <a:ea typeface="Vazir Bold"/>
                <a:cs typeface="Vazir Bold"/>
                <a:sym typeface="Vazir Bold"/>
                <a:rtl val="true"/>
              </a:rPr>
              <a:t>ایش به مهاجرت یا فریلنسری: </a:t>
            </a:r>
            <a:r>
              <a:rPr lang="ar-EG" sz="2799">
                <a:solidFill>
                  <a:srgbClr val="000000"/>
                </a:solidFill>
                <a:latin typeface="Vazir"/>
                <a:ea typeface="Vazir"/>
                <a:cs typeface="Vazir"/>
                <a:sym typeface="Vazir"/>
                <a:rtl val="true"/>
              </a:rPr>
              <a:t>آموزش‌هایی که به دورکاری، کار با بازارهای خارجی و کسب درآمد ارزی کمک می‌کنند، محبوب‌تر می‌شوند.</a:t>
            </a:r>
          </a:p>
          <a:p>
            <a:pPr algn="just" rtl="true" marL="604518" indent="-302259" lvl="1">
              <a:lnSpc>
                <a:spcPts val="6047"/>
              </a:lnSpc>
              <a:buFont typeface="Arial"/>
              <a:buChar char="•"/>
            </a:pPr>
            <a:r>
              <a:rPr lang="ar-EG" b="true" sz="2799">
                <a:solidFill>
                  <a:srgbClr val="000000"/>
                </a:solidFill>
                <a:latin typeface="Vazir Bold"/>
                <a:ea typeface="Vazir Bold"/>
                <a:cs typeface="Vazir Bold"/>
                <a:sym typeface="Vazir Bold"/>
                <a:rtl val="true"/>
              </a:rPr>
              <a:t>اضطراب و کاهش تمرکز روانی: </a:t>
            </a:r>
            <a:r>
              <a:rPr lang="ar-EG" sz="2799">
                <a:solidFill>
                  <a:srgbClr val="000000"/>
                </a:solidFill>
                <a:latin typeface="Vazir"/>
                <a:ea typeface="Vazir"/>
                <a:cs typeface="Vazir"/>
                <a:sym typeface="Vazir"/>
                <a:rtl val="true"/>
              </a:rPr>
              <a:t>با این حال، جو جنگی می‌تواند تمرکز افراد بر یادگیری را مختل کند، و باعث افزایش ریزش دانشجویان از دوره‌ها شود.</a:t>
            </a:r>
          </a:p>
          <a:p>
            <a:pPr algn="r" rtl="true">
              <a:lnSpc>
                <a:spcPts val="6047"/>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DAGrKaSTz8I</dc:identifier>
  <dcterms:modified xsi:type="dcterms:W3CDTF">2011-08-01T06:04:30Z</dcterms:modified>
  <cp:revision>1</cp:revision>
  <dc:title> Analysis PESTEL</dc:title>
</cp:coreProperties>
</file>